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66"/>
  </p:notesMasterIdLst>
  <p:sldIdLst>
    <p:sldId id="257" r:id="rId2"/>
    <p:sldId id="327" r:id="rId3"/>
    <p:sldId id="281" r:id="rId4"/>
    <p:sldId id="256" r:id="rId5"/>
    <p:sldId id="258" r:id="rId6"/>
    <p:sldId id="331" r:id="rId7"/>
    <p:sldId id="283" r:id="rId8"/>
    <p:sldId id="284" r:id="rId9"/>
    <p:sldId id="287" r:id="rId10"/>
    <p:sldId id="289" r:id="rId11"/>
    <p:sldId id="358" r:id="rId12"/>
    <p:sldId id="292" r:id="rId13"/>
    <p:sldId id="359" r:id="rId14"/>
    <p:sldId id="291" r:id="rId15"/>
    <p:sldId id="360" r:id="rId16"/>
    <p:sldId id="288" r:id="rId17"/>
    <p:sldId id="361" r:id="rId18"/>
    <p:sldId id="286" r:id="rId19"/>
    <p:sldId id="302" r:id="rId20"/>
    <p:sldId id="328" r:id="rId21"/>
    <p:sldId id="329" r:id="rId22"/>
    <p:sldId id="334" r:id="rId23"/>
    <p:sldId id="282" r:id="rId24"/>
    <p:sldId id="304" r:id="rId25"/>
    <p:sldId id="305" r:id="rId26"/>
    <p:sldId id="352" r:id="rId27"/>
    <p:sldId id="306" r:id="rId28"/>
    <p:sldId id="303" r:id="rId29"/>
    <p:sldId id="311" r:id="rId30"/>
    <p:sldId id="312" r:id="rId31"/>
    <p:sldId id="316" r:id="rId32"/>
    <p:sldId id="321" r:id="rId33"/>
    <p:sldId id="322" r:id="rId34"/>
    <p:sldId id="330" r:id="rId35"/>
    <p:sldId id="319" r:id="rId36"/>
    <p:sldId id="325" r:id="rId37"/>
    <p:sldId id="324" r:id="rId38"/>
    <p:sldId id="326" r:id="rId39"/>
    <p:sldId id="313" r:id="rId40"/>
    <p:sldId id="337" r:id="rId41"/>
    <p:sldId id="338" r:id="rId42"/>
    <p:sldId id="314" r:id="rId43"/>
    <p:sldId id="264" r:id="rId44"/>
    <p:sldId id="336" r:id="rId45"/>
    <p:sldId id="339" r:id="rId46"/>
    <p:sldId id="335" r:id="rId47"/>
    <p:sldId id="340" r:id="rId48"/>
    <p:sldId id="343" r:id="rId49"/>
    <p:sldId id="346" r:id="rId50"/>
    <p:sldId id="342" r:id="rId51"/>
    <p:sldId id="344" r:id="rId52"/>
    <p:sldId id="345" r:id="rId53"/>
    <p:sldId id="348" r:id="rId54"/>
    <p:sldId id="349" r:id="rId55"/>
    <p:sldId id="350" r:id="rId56"/>
    <p:sldId id="351" r:id="rId57"/>
    <p:sldId id="355" r:id="rId58"/>
    <p:sldId id="357" r:id="rId59"/>
    <p:sldId id="363" r:id="rId60"/>
    <p:sldId id="353" r:id="rId61"/>
    <p:sldId id="354" r:id="rId62"/>
    <p:sldId id="347" r:id="rId63"/>
    <p:sldId id="356" r:id="rId64"/>
    <p:sldId id="362"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37" autoAdjust="0"/>
  </p:normalViewPr>
  <p:slideViewPr>
    <p:cSldViewPr>
      <p:cViewPr varScale="1">
        <p:scale>
          <a:sx n="68" d="100"/>
          <a:sy n="68" d="100"/>
        </p:scale>
        <p:origin x="42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843964-CE59-429B-85B4-99DCD3D86657}" type="doc">
      <dgm:prSet loTypeId="urn:microsoft.com/office/officeart/2005/8/layout/gear1" loCatId="relationship" qsTypeId="urn:microsoft.com/office/officeart/2005/8/quickstyle/simple1" qsCatId="simple" csTypeId="urn:microsoft.com/office/officeart/2005/8/colors/accent1_2" csCatId="accent1" phldr="1"/>
      <dgm:spPr/>
    </dgm:pt>
    <dgm:pt modelId="{4FA63291-D0AA-408C-BE6B-16A87EC6D830}">
      <dgm:prSet phldrT="[Text]"/>
      <dgm:spPr/>
      <dgm:t>
        <a:bodyPr/>
        <a:lstStyle/>
        <a:p>
          <a:r>
            <a:rPr lang="en-CA" dirty="0" smtClean="0"/>
            <a:t>The  regional  treatment  plant is nearing completion</a:t>
          </a:r>
          <a:endParaRPr lang="en-CA" dirty="0"/>
        </a:p>
      </dgm:t>
    </dgm:pt>
    <dgm:pt modelId="{6AC67611-C54F-4EEB-90E6-00BBEEAE96A8}" type="parTrans" cxnId="{63CF0414-1EFF-4CAE-B5B8-4DB85F216023}">
      <dgm:prSet/>
      <dgm:spPr/>
      <dgm:t>
        <a:bodyPr/>
        <a:lstStyle/>
        <a:p>
          <a:endParaRPr lang="en-CA"/>
        </a:p>
      </dgm:t>
    </dgm:pt>
    <dgm:pt modelId="{52A76A5C-44DB-4463-800F-50537D50A923}" type="sibTrans" cxnId="{63CF0414-1EFF-4CAE-B5B8-4DB85F216023}">
      <dgm:prSet/>
      <dgm:spPr/>
      <dgm:t>
        <a:bodyPr/>
        <a:lstStyle/>
        <a:p>
          <a:endParaRPr lang="en-CA" dirty="0"/>
        </a:p>
      </dgm:t>
    </dgm:pt>
    <dgm:pt modelId="{2408E805-E7C3-47A8-946C-3953B04AAE46}">
      <dgm:prSet phldrT="[Text]"/>
      <dgm:spPr/>
      <dgm:t>
        <a:bodyPr/>
        <a:lstStyle/>
        <a:p>
          <a:r>
            <a:rPr lang="en-CA" dirty="0" smtClean="0"/>
            <a:t>Renovations are under way to complete the raw water delivery system to  the regional WTP site</a:t>
          </a:r>
          <a:endParaRPr lang="en-CA" dirty="0"/>
        </a:p>
      </dgm:t>
    </dgm:pt>
    <dgm:pt modelId="{078DE294-FF48-46B7-B3FD-2E0361F196F9}" type="parTrans" cxnId="{D1038B6A-D395-415C-ACB9-AE73E53791A2}">
      <dgm:prSet/>
      <dgm:spPr/>
      <dgm:t>
        <a:bodyPr/>
        <a:lstStyle/>
        <a:p>
          <a:endParaRPr lang="en-CA"/>
        </a:p>
      </dgm:t>
    </dgm:pt>
    <dgm:pt modelId="{36963BA6-B4CE-4166-860E-FB536C40F5D4}" type="sibTrans" cxnId="{D1038B6A-D395-415C-ACB9-AE73E53791A2}">
      <dgm:prSet/>
      <dgm:spPr/>
      <dgm:t>
        <a:bodyPr/>
        <a:lstStyle/>
        <a:p>
          <a:endParaRPr lang="en-CA" dirty="0"/>
        </a:p>
      </dgm:t>
    </dgm:pt>
    <dgm:pt modelId="{6878F528-EF52-4995-BBD1-1ACA408230EF}">
      <dgm:prSet phldrT="[Text]"/>
      <dgm:spPr/>
      <dgm:t>
        <a:bodyPr/>
        <a:lstStyle/>
        <a:p>
          <a:r>
            <a:rPr lang="en-CA" dirty="0" smtClean="0"/>
            <a:t>The old town water treatment plant is still operating</a:t>
          </a:r>
          <a:endParaRPr lang="en-CA" dirty="0"/>
        </a:p>
      </dgm:t>
    </dgm:pt>
    <dgm:pt modelId="{21C93D05-62EE-4E55-81E7-E9266DEFC5D2}" type="parTrans" cxnId="{6CA1237C-2C3B-458C-AA23-CACC4B66848C}">
      <dgm:prSet/>
      <dgm:spPr/>
      <dgm:t>
        <a:bodyPr/>
        <a:lstStyle/>
        <a:p>
          <a:endParaRPr lang="en-CA"/>
        </a:p>
      </dgm:t>
    </dgm:pt>
    <dgm:pt modelId="{609B834F-0EC4-480E-8513-2DED75D5EEEB}" type="sibTrans" cxnId="{6CA1237C-2C3B-458C-AA23-CACC4B66848C}">
      <dgm:prSet/>
      <dgm:spPr/>
      <dgm:t>
        <a:bodyPr/>
        <a:lstStyle/>
        <a:p>
          <a:endParaRPr lang="en-CA" dirty="0"/>
        </a:p>
      </dgm:t>
    </dgm:pt>
    <dgm:pt modelId="{15F29560-C45B-48BD-8D0D-711AEAE8A73C}" type="pres">
      <dgm:prSet presAssocID="{7A843964-CE59-429B-85B4-99DCD3D86657}" presName="composite" presStyleCnt="0">
        <dgm:presLayoutVars>
          <dgm:chMax val="3"/>
          <dgm:animLvl val="lvl"/>
          <dgm:resizeHandles val="exact"/>
        </dgm:presLayoutVars>
      </dgm:prSet>
      <dgm:spPr/>
    </dgm:pt>
    <dgm:pt modelId="{7B52B175-1EDD-4882-BD4F-4FDBD5FD4266}" type="pres">
      <dgm:prSet presAssocID="{4FA63291-D0AA-408C-BE6B-16A87EC6D830}" presName="gear1" presStyleLbl="node1" presStyleIdx="0" presStyleCnt="3">
        <dgm:presLayoutVars>
          <dgm:chMax val="1"/>
          <dgm:bulletEnabled val="1"/>
        </dgm:presLayoutVars>
      </dgm:prSet>
      <dgm:spPr/>
      <dgm:t>
        <a:bodyPr/>
        <a:lstStyle/>
        <a:p>
          <a:endParaRPr lang="en-CA"/>
        </a:p>
      </dgm:t>
    </dgm:pt>
    <dgm:pt modelId="{25999A8F-22A9-49BF-AC7C-380821DFFEBC}" type="pres">
      <dgm:prSet presAssocID="{4FA63291-D0AA-408C-BE6B-16A87EC6D830}" presName="gear1srcNode" presStyleLbl="node1" presStyleIdx="0" presStyleCnt="3"/>
      <dgm:spPr/>
      <dgm:t>
        <a:bodyPr/>
        <a:lstStyle/>
        <a:p>
          <a:endParaRPr lang="en-CA"/>
        </a:p>
      </dgm:t>
    </dgm:pt>
    <dgm:pt modelId="{43A1E8A9-517F-4012-A34B-C4F3A2C2B822}" type="pres">
      <dgm:prSet presAssocID="{4FA63291-D0AA-408C-BE6B-16A87EC6D830}" presName="gear1dstNode" presStyleLbl="node1" presStyleIdx="0" presStyleCnt="3"/>
      <dgm:spPr/>
      <dgm:t>
        <a:bodyPr/>
        <a:lstStyle/>
        <a:p>
          <a:endParaRPr lang="en-CA"/>
        </a:p>
      </dgm:t>
    </dgm:pt>
    <dgm:pt modelId="{EE090733-7743-40AD-8378-25AEDCD25E48}" type="pres">
      <dgm:prSet presAssocID="{2408E805-E7C3-47A8-946C-3953B04AAE46}" presName="gear2" presStyleLbl="node1" presStyleIdx="1" presStyleCnt="3">
        <dgm:presLayoutVars>
          <dgm:chMax val="1"/>
          <dgm:bulletEnabled val="1"/>
        </dgm:presLayoutVars>
      </dgm:prSet>
      <dgm:spPr/>
      <dgm:t>
        <a:bodyPr/>
        <a:lstStyle/>
        <a:p>
          <a:endParaRPr lang="en-CA"/>
        </a:p>
      </dgm:t>
    </dgm:pt>
    <dgm:pt modelId="{3FADB67E-BCFE-4EF9-A456-C09D012AA5A7}" type="pres">
      <dgm:prSet presAssocID="{2408E805-E7C3-47A8-946C-3953B04AAE46}" presName="gear2srcNode" presStyleLbl="node1" presStyleIdx="1" presStyleCnt="3"/>
      <dgm:spPr/>
      <dgm:t>
        <a:bodyPr/>
        <a:lstStyle/>
        <a:p>
          <a:endParaRPr lang="en-CA"/>
        </a:p>
      </dgm:t>
    </dgm:pt>
    <dgm:pt modelId="{D76C3AF9-F0F3-4E9C-B3C9-54400F94DB0B}" type="pres">
      <dgm:prSet presAssocID="{2408E805-E7C3-47A8-946C-3953B04AAE46}" presName="gear2dstNode" presStyleLbl="node1" presStyleIdx="1" presStyleCnt="3"/>
      <dgm:spPr/>
      <dgm:t>
        <a:bodyPr/>
        <a:lstStyle/>
        <a:p>
          <a:endParaRPr lang="en-CA"/>
        </a:p>
      </dgm:t>
    </dgm:pt>
    <dgm:pt modelId="{9AB4D8C7-7750-4CC6-8D0B-BDA0CA16F775}" type="pres">
      <dgm:prSet presAssocID="{6878F528-EF52-4995-BBD1-1ACA408230EF}" presName="gear3" presStyleLbl="node1" presStyleIdx="2" presStyleCnt="3"/>
      <dgm:spPr/>
      <dgm:t>
        <a:bodyPr/>
        <a:lstStyle/>
        <a:p>
          <a:endParaRPr lang="en-CA"/>
        </a:p>
      </dgm:t>
    </dgm:pt>
    <dgm:pt modelId="{A5549033-480E-4E5A-A7C2-E1D9B18846D9}" type="pres">
      <dgm:prSet presAssocID="{6878F528-EF52-4995-BBD1-1ACA408230EF}" presName="gear3tx" presStyleLbl="node1" presStyleIdx="2" presStyleCnt="3">
        <dgm:presLayoutVars>
          <dgm:chMax val="1"/>
          <dgm:bulletEnabled val="1"/>
        </dgm:presLayoutVars>
      </dgm:prSet>
      <dgm:spPr/>
      <dgm:t>
        <a:bodyPr/>
        <a:lstStyle/>
        <a:p>
          <a:endParaRPr lang="en-CA"/>
        </a:p>
      </dgm:t>
    </dgm:pt>
    <dgm:pt modelId="{76D26169-4A86-49B5-A035-175E31DB1191}" type="pres">
      <dgm:prSet presAssocID="{6878F528-EF52-4995-BBD1-1ACA408230EF}" presName="gear3srcNode" presStyleLbl="node1" presStyleIdx="2" presStyleCnt="3"/>
      <dgm:spPr/>
      <dgm:t>
        <a:bodyPr/>
        <a:lstStyle/>
        <a:p>
          <a:endParaRPr lang="en-CA"/>
        </a:p>
      </dgm:t>
    </dgm:pt>
    <dgm:pt modelId="{24CCB738-13FF-4E7C-AFF5-09403B200BBE}" type="pres">
      <dgm:prSet presAssocID="{6878F528-EF52-4995-BBD1-1ACA408230EF}" presName="gear3dstNode" presStyleLbl="node1" presStyleIdx="2" presStyleCnt="3"/>
      <dgm:spPr/>
      <dgm:t>
        <a:bodyPr/>
        <a:lstStyle/>
        <a:p>
          <a:endParaRPr lang="en-CA"/>
        </a:p>
      </dgm:t>
    </dgm:pt>
    <dgm:pt modelId="{E2BF604B-67DC-42C1-8861-927CE36C189B}" type="pres">
      <dgm:prSet presAssocID="{52A76A5C-44DB-4463-800F-50537D50A923}" presName="connector1" presStyleLbl="sibTrans2D1" presStyleIdx="0" presStyleCnt="3"/>
      <dgm:spPr/>
      <dgm:t>
        <a:bodyPr/>
        <a:lstStyle/>
        <a:p>
          <a:endParaRPr lang="en-CA"/>
        </a:p>
      </dgm:t>
    </dgm:pt>
    <dgm:pt modelId="{5C350246-D910-4DFC-9C66-D137E6B14178}" type="pres">
      <dgm:prSet presAssocID="{36963BA6-B4CE-4166-860E-FB536C40F5D4}" presName="connector2" presStyleLbl="sibTrans2D1" presStyleIdx="1" presStyleCnt="3"/>
      <dgm:spPr/>
      <dgm:t>
        <a:bodyPr/>
        <a:lstStyle/>
        <a:p>
          <a:endParaRPr lang="en-CA"/>
        </a:p>
      </dgm:t>
    </dgm:pt>
    <dgm:pt modelId="{58B22C6F-4973-4291-B811-D4BAE84B67D5}" type="pres">
      <dgm:prSet presAssocID="{609B834F-0EC4-480E-8513-2DED75D5EEEB}" presName="connector3" presStyleLbl="sibTrans2D1" presStyleIdx="2" presStyleCnt="3"/>
      <dgm:spPr/>
      <dgm:t>
        <a:bodyPr/>
        <a:lstStyle/>
        <a:p>
          <a:endParaRPr lang="en-CA"/>
        </a:p>
      </dgm:t>
    </dgm:pt>
  </dgm:ptLst>
  <dgm:cxnLst>
    <dgm:cxn modelId="{3881CCD7-1BF4-4B30-9D6A-A6527B93AC58}" type="presOf" srcId="{2408E805-E7C3-47A8-946C-3953B04AAE46}" destId="{D76C3AF9-F0F3-4E9C-B3C9-54400F94DB0B}" srcOrd="2" destOrd="0" presId="urn:microsoft.com/office/officeart/2005/8/layout/gear1"/>
    <dgm:cxn modelId="{F4E0E6E6-9079-4FDA-9EC0-A871ECA72324}" type="presOf" srcId="{7A843964-CE59-429B-85B4-99DCD3D86657}" destId="{15F29560-C45B-48BD-8D0D-711AEAE8A73C}" srcOrd="0" destOrd="0" presId="urn:microsoft.com/office/officeart/2005/8/layout/gear1"/>
    <dgm:cxn modelId="{BBD4624A-0769-4635-B1A3-630EDAB19FCB}" type="presOf" srcId="{2408E805-E7C3-47A8-946C-3953B04AAE46}" destId="{3FADB67E-BCFE-4EF9-A456-C09D012AA5A7}" srcOrd="1" destOrd="0" presId="urn:microsoft.com/office/officeart/2005/8/layout/gear1"/>
    <dgm:cxn modelId="{79F57893-5E4E-4BB8-9151-AC9F5C9C0104}" type="presOf" srcId="{4FA63291-D0AA-408C-BE6B-16A87EC6D830}" destId="{43A1E8A9-517F-4012-A34B-C4F3A2C2B822}" srcOrd="2" destOrd="0" presId="urn:microsoft.com/office/officeart/2005/8/layout/gear1"/>
    <dgm:cxn modelId="{63CF0414-1EFF-4CAE-B5B8-4DB85F216023}" srcId="{7A843964-CE59-429B-85B4-99DCD3D86657}" destId="{4FA63291-D0AA-408C-BE6B-16A87EC6D830}" srcOrd="0" destOrd="0" parTransId="{6AC67611-C54F-4EEB-90E6-00BBEEAE96A8}" sibTransId="{52A76A5C-44DB-4463-800F-50537D50A923}"/>
    <dgm:cxn modelId="{6CA1237C-2C3B-458C-AA23-CACC4B66848C}" srcId="{7A843964-CE59-429B-85B4-99DCD3D86657}" destId="{6878F528-EF52-4995-BBD1-1ACA408230EF}" srcOrd="2" destOrd="0" parTransId="{21C93D05-62EE-4E55-81E7-E9266DEFC5D2}" sibTransId="{609B834F-0EC4-480E-8513-2DED75D5EEEB}"/>
    <dgm:cxn modelId="{6D86310E-1EC3-4B11-8796-8C4BC88D5F6F}" type="presOf" srcId="{2408E805-E7C3-47A8-946C-3953B04AAE46}" destId="{EE090733-7743-40AD-8378-25AEDCD25E48}" srcOrd="0" destOrd="0" presId="urn:microsoft.com/office/officeart/2005/8/layout/gear1"/>
    <dgm:cxn modelId="{D1038B6A-D395-415C-ACB9-AE73E53791A2}" srcId="{7A843964-CE59-429B-85B4-99DCD3D86657}" destId="{2408E805-E7C3-47A8-946C-3953B04AAE46}" srcOrd="1" destOrd="0" parTransId="{078DE294-FF48-46B7-B3FD-2E0361F196F9}" sibTransId="{36963BA6-B4CE-4166-860E-FB536C40F5D4}"/>
    <dgm:cxn modelId="{64C6B807-743D-43C8-8BF2-80647E306BD1}" type="presOf" srcId="{36963BA6-B4CE-4166-860E-FB536C40F5D4}" destId="{5C350246-D910-4DFC-9C66-D137E6B14178}" srcOrd="0" destOrd="0" presId="urn:microsoft.com/office/officeart/2005/8/layout/gear1"/>
    <dgm:cxn modelId="{528FDDF6-53BA-46C2-B96F-6C9A68B1569F}" type="presOf" srcId="{6878F528-EF52-4995-BBD1-1ACA408230EF}" destId="{76D26169-4A86-49B5-A035-175E31DB1191}" srcOrd="2" destOrd="0" presId="urn:microsoft.com/office/officeart/2005/8/layout/gear1"/>
    <dgm:cxn modelId="{FE45ED92-49B6-46D3-8A2A-8FB6FE6BEBE9}" type="presOf" srcId="{52A76A5C-44DB-4463-800F-50537D50A923}" destId="{E2BF604B-67DC-42C1-8861-927CE36C189B}" srcOrd="0" destOrd="0" presId="urn:microsoft.com/office/officeart/2005/8/layout/gear1"/>
    <dgm:cxn modelId="{8C47F2B8-A3BB-4431-B85B-6BFACB088FB8}" type="presOf" srcId="{6878F528-EF52-4995-BBD1-1ACA408230EF}" destId="{9AB4D8C7-7750-4CC6-8D0B-BDA0CA16F775}" srcOrd="0" destOrd="0" presId="urn:microsoft.com/office/officeart/2005/8/layout/gear1"/>
    <dgm:cxn modelId="{D6C4A020-4B75-4E30-B46C-DAFE63645AAE}" type="presOf" srcId="{6878F528-EF52-4995-BBD1-1ACA408230EF}" destId="{A5549033-480E-4E5A-A7C2-E1D9B18846D9}" srcOrd="1" destOrd="0" presId="urn:microsoft.com/office/officeart/2005/8/layout/gear1"/>
    <dgm:cxn modelId="{D8C21F3B-A5C7-4166-980D-869E23D70EA6}" type="presOf" srcId="{4FA63291-D0AA-408C-BE6B-16A87EC6D830}" destId="{25999A8F-22A9-49BF-AC7C-380821DFFEBC}" srcOrd="1" destOrd="0" presId="urn:microsoft.com/office/officeart/2005/8/layout/gear1"/>
    <dgm:cxn modelId="{F3A4E7EE-1468-462C-BA9D-ACB7038E9CEF}" type="presOf" srcId="{609B834F-0EC4-480E-8513-2DED75D5EEEB}" destId="{58B22C6F-4973-4291-B811-D4BAE84B67D5}" srcOrd="0" destOrd="0" presId="urn:microsoft.com/office/officeart/2005/8/layout/gear1"/>
    <dgm:cxn modelId="{F772D42E-4167-44C2-A9DB-6A0B20B5E7A6}" type="presOf" srcId="{6878F528-EF52-4995-BBD1-1ACA408230EF}" destId="{24CCB738-13FF-4E7C-AFF5-09403B200BBE}" srcOrd="3" destOrd="0" presId="urn:microsoft.com/office/officeart/2005/8/layout/gear1"/>
    <dgm:cxn modelId="{98CD3875-2DC1-44F8-AE4E-5A3E8D08EA9D}" type="presOf" srcId="{4FA63291-D0AA-408C-BE6B-16A87EC6D830}" destId="{7B52B175-1EDD-4882-BD4F-4FDBD5FD4266}" srcOrd="0" destOrd="0" presId="urn:microsoft.com/office/officeart/2005/8/layout/gear1"/>
    <dgm:cxn modelId="{1AFC9B4D-C8C2-4644-9618-4D113194826A}" type="presParOf" srcId="{15F29560-C45B-48BD-8D0D-711AEAE8A73C}" destId="{7B52B175-1EDD-4882-BD4F-4FDBD5FD4266}" srcOrd="0" destOrd="0" presId="urn:microsoft.com/office/officeart/2005/8/layout/gear1"/>
    <dgm:cxn modelId="{72A93900-87DC-4A13-BA82-A8DC2B5252B9}" type="presParOf" srcId="{15F29560-C45B-48BD-8D0D-711AEAE8A73C}" destId="{25999A8F-22A9-49BF-AC7C-380821DFFEBC}" srcOrd="1" destOrd="0" presId="urn:microsoft.com/office/officeart/2005/8/layout/gear1"/>
    <dgm:cxn modelId="{C9F2F8B8-B869-4D80-A40B-21CE9531B8E9}" type="presParOf" srcId="{15F29560-C45B-48BD-8D0D-711AEAE8A73C}" destId="{43A1E8A9-517F-4012-A34B-C4F3A2C2B822}" srcOrd="2" destOrd="0" presId="urn:microsoft.com/office/officeart/2005/8/layout/gear1"/>
    <dgm:cxn modelId="{21B07372-3AFA-4516-8D63-DB138995D512}" type="presParOf" srcId="{15F29560-C45B-48BD-8D0D-711AEAE8A73C}" destId="{EE090733-7743-40AD-8378-25AEDCD25E48}" srcOrd="3" destOrd="0" presId="urn:microsoft.com/office/officeart/2005/8/layout/gear1"/>
    <dgm:cxn modelId="{31C1E26C-ABD4-48ED-B93B-4DB4FCD0F259}" type="presParOf" srcId="{15F29560-C45B-48BD-8D0D-711AEAE8A73C}" destId="{3FADB67E-BCFE-4EF9-A456-C09D012AA5A7}" srcOrd="4" destOrd="0" presId="urn:microsoft.com/office/officeart/2005/8/layout/gear1"/>
    <dgm:cxn modelId="{0FDF2496-30C2-440F-94B3-A253191FA3A6}" type="presParOf" srcId="{15F29560-C45B-48BD-8D0D-711AEAE8A73C}" destId="{D76C3AF9-F0F3-4E9C-B3C9-54400F94DB0B}" srcOrd="5" destOrd="0" presId="urn:microsoft.com/office/officeart/2005/8/layout/gear1"/>
    <dgm:cxn modelId="{73B30F7C-B03B-41E3-ADB7-AC70C41460FC}" type="presParOf" srcId="{15F29560-C45B-48BD-8D0D-711AEAE8A73C}" destId="{9AB4D8C7-7750-4CC6-8D0B-BDA0CA16F775}" srcOrd="6" destOrd="0" presId="urn:microsoft.com/office/officeart/2005/8/layout/gear1"/>
    <dgm:cxn modelId="{0F2BDE4F-A7FC-4772-ABD5-362347C5EE91}" type="presParOf" srcId="{15F29560-C45B-48BD-8D0D-711AEAE8A73C}" destId="{A5549033-480E-4E5A-A7C2-E1D9B18846D9}" srcOrd="7" destOrd="0" presId="urn:microsoft.com/office/officeart/2005/8/layout/gear1"/>
    <dgm:cxn modelId="{F6CC46B0-9978-418D-9F79-49658DE4F46B}" type="presParOf" srcId="{15F29560-C45B-48BD-8D0D-711AEAE8A73C}" destId="{76D26169-4A86-49B5-A035-175E31DB1191}" srcOrd="8" destOrd="0" presId="urn:microsoft.com/office/officeart/2005/8/layout/gear1"/>
    <dgm:cxn modelId="{84CB63C1-2D72-42B0-9F16-3D8B62F1228C}" type="presParOf" srcId="{15F29560-C45B-48BD-8D0D-711AEAE8A73C}" destId="{24CCB738-13FF-4E7C-AFF5-09403B200BBE}" srcOrd="9" destOrd="0" presId="urn:microsoft.com/office/officeart/2005/8/layout/gear1"/>
    <dgm:cxn modelId="{C1046FFA-20FD-4E5E-BF3D-A33BA54C34F7}" type="presParOf" srcId="{15F29560-C45B-48BD-8D0D-711AEAE8A73C}" destId="{E2BF604B-67DC-42C1-8861-927CE36C189B}" srcOrd="10" destOrd="0" presId="urn:microsoft.com/office/officeart/2005/8/layout/gear1"/>
    <dgm:cxn modelId="{BC450E5D-BC62-4B5B-A1DC-91B6F589FBED}" type="presParOf" srcId="{15F29560-C45B-48BD-8D0D-711AEAE8A73C}" destId="{5C350246-D910-4DFC-9C66-D137E6B14178}" srcOrd="11" destOrd="0" presId="urn:microsoft.com/office/officeart/2005/8/layout/gear1"/>
    <dgm:cxn modelId="{459F329B-4906-4969-8820-6927F9E904E3}" type="presParOf" srcId="{15F29560-C45B-48BD-8D0D-711AEAE8A73C}" destId="{58B22C6F-4973-4291-B811-D4BAE84B67D5}"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CED7FB-6ADE-454A-95C7-5F580C6C2494}" type="datetimeFigureOut">
              <a:rPr lang="en-CA" smtClean="0"/>
              <a:pPr/>
              <a:t>27/11/2014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CC83DD-2031-49AF-B098-5F21E4C5218D}" type="slidenum">
              <a:rPr lang="en-CA" smtClean="0"/>
              <a:pPr/>
              <a:t>‹#›</a:t>
            </a:fld>
            <a:endParaRPr lang="en-CA"/>
          </a:p>
        </p:txBody>
      </p:sp>
    </p:spTree>
    <p:extLst>
      <p:ext uri="{BB962C8B-B14F-4D97-AF65-F5344CB8AC3E}">
        <p14:creationId xmlns:p14="http://schemas.microsoft.com/office/powerpoint/2010/main" val="2612882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p:cNvSpPr>
          <p:nvPr>
            <p:ph type="sldImg"/>
          </p:nvPr>
        </p:nvSpPr>
        <p:spPr bwMode="auto">
          <a:xfrm>
            <a:off x="354013" y="2259013"/>
            <a:ext cx="6159500" cy="4619625"/>
          </a:xfrm>
          <a:prstGeom prst="rect">
            <a:avLst/>
          </a:prstGeom>
          <a:solidFill>
            <a:srgbClr val="FFFFFF"/>
          </a:solidFill>
          <a:ln>
            <a:solidFill>
              <a:srgbClr val="000000"/>
            </a:solidFill>
            <a:miter lim="800000"/>
            <a:headEnd/>
            <a:tailEnd/>
          </a:ln>
        </p:spPr>
      </p:sp>
    </p:spTree>
    <p:extLst>
      <p:ext uri="{BB962C8B-B14F-4D97-AF65-F5344CB8AC3E}">
        <p14:creationId xmlns:p14="http://schemas.microsoft.com/office/powerpoint/2010/main" val="2802341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Rot="1" noChangeAspect="1" noChangeArrowheads="1" noTextEdit="1"/>
          </p:cNvSpPr>
          <p:nvPr>
            <p:ph type="sldImg"/>
          </p:nvPr>
        </p:nvSpPr>
        <p:spPr>
          <a:xfrm>
            <a:off x="354013" y="2259013"/>
            <a:ext cx="6159500" cy="4619625"/>
          </a:xfrm>
          <a:ln/>
        </p:spPr>
      </p:sp>
    </p:spTree>
    <p:extLst>
      <p:ext uri="{BB962C8B-B14F-4D97-AF65-F5344CB8AC3E}">
        <p14:creationId xmlns:p14="http://schemas.microsoft.com/office/powerpoint/2010/main" val="2983768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Rot="1" noChangeAspect="1" noChangeArrowheads="1" noTextEdit="1"/>
          </p:cNvSpPr>
          <p:nvPr>
            <p:ph type="sldImg"/>
          </p:nvPr>
        </p:nvSpPr>
        <p:spPr>
          <a:xfrm>
            <a:off x="354013" y="2259013"/>
            <a:ext cx="6159500" cy="4619625"/>
          </a:xfrm>
          <a:ln/>
        </p:spPr>
      </p:sp>
    </p:spTree>
    <p:extLst>
      <p:ext uri="{BB962C8B-B14F-4D97-AF65-F5344CB8AC3E}">
        <p14:creationId xmlns:p14="http://schemas.microsoft.com/office/powerpoint/2010/main" val="1131683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38E8AB8A-1C9A-45FE-A95B-FCA03CE5C69B}" type="datetimeFigureOut">
              <a:rPr lang="en-CA" smtClean="0"/>
              <a:pPr/>
              <a:t>27/11/2014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EAF61E-758F-453F-8090-D3AB213FBF90}"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38E8AB8A-1C9A-45FE-A95B-FCA03CE5C69B}" type="datetimeFigureOut">
              <a:rPr lang="en-CA" smtClean="0"/>
              <a:pPr/>
              <a:t>27/11/2014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EAF61E-758F-453F-8090-D3AB213FBF90}"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38E8AB8A-1C9A-45FE-A95B-FCA03CE5C69B}" type="datetimeFigureOut">
              <a:rPr lang="en-CA" smtClean="0"/>
              <a:pPr/>
              <a:t>27/11/2014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EAF61E-758F-453F-8090-D3AB213FBF90}"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38E8AB8A-1C9A-45FE-A95B-FCA03CE5C69B}" type="datetimeFigureOut">
              <a:rPr lang="en-CA" smtClean="0"/>
              <a:pPr/>
              <a:t>27/11/2014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EAF61E-758F-453F-8090-D3AB213FBF90}"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E8AB8A-1C9A-45FE-A95B-FCA03CE5C69B}" type="datetimeFigureOut">
              <a:rPr lang="en-CA" smtClean="0"/>
              <a:pPr/>
              <a:t>27/11/2014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EAF61E-758F-453F-8090-D3AB213FBF90}"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38E8AB8A-1C9A-45FE-A95B-FCA03CE5C69B}" type="datetimeFigureOut">
              <a:rPr lang="en-CA" smtClean="0"/>
              <a:pPr/>
              <a:t>27/11/2014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4EAF61E-758F-453F-8090-D3AB213FBF90}"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38E8AB8A-1C9A-45FE-A95B-FCA03CE5C69B}" type="datetimeFigureOut">
              <a:rPr lang="en-CA" smtClean="0"/>
              <a:pPr/>
              <a:t>27/11/2014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4EAF61E-758F-453F-8090-D3AB213FBF90}"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38E8AB8A-1C9A-45FE-A95B-FCA03CE5C69B}" type="datetimeFigureOut">
              <a:rPr lang="en-CA" smtClean="0"/>
              <a:pPr/>
              <a:t>27/11/2014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4EAF61E-758F-453F-8090-D3AB213FBF90}"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8AB8A-1C9A-45FE-A95B-FCA03CE5C69B}" type="datetimeFigureOut">
              <a:rPr lang="en-CA" smtClean="0"/>
              <a:pPr/>
              <a:t>27/11/2014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4EAF61E-758F-453F-8090-D3AB213FBF90}"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E8AB8A-1C9A-45FE-A95B-FCA03CE5C69B}" type="datetimeFigureOut">
              <a:rPr lang="en-CA" smtClean="0"/>
              <a:pPr/>
              <a:t>27/11/2014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4EAF61E-758F-453F-8090-D3AB213FBF90}"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E8AB8A-1C9A-45FE-A95B-FCA03CE5C69B}" type="datetimeFigureOut">
              <a:rPr lang="en-CA" smtClean="0"/>
              <a:pPr/>
              <a:t>27/11/2014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4EAF61E-758F-453F-8090-D3AB213FBF90}"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8AB8A-1C9A-45FE-A95B-FCA03CE5C69B}" type="datetimeFigureOut">
              <a:rPr lang="en-CA" smtClean="0"/>
              <a:pPr/>
              <a:t>27/11/2014</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AF61E-758F-453F-8090-D3AB213FBF90}"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ca/url?url=http://www.voicemagazine.org/search/searchdisplay.php?ART=1695&amp;rct=j&amp;frm=1&amp;q=&amp;esrc=s&amp;sa=U&amp;ei=HUxFVMC5CMP4igLb3ICABQ&amp;ved=0CCsQ9QEwCw&amp;usg=AFQjCNHEQa5gxYTG9Nry7DYB1yZijzeutQ"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wmf"/><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blog.kennedyrealestate.ca/files/2013/06/Skeleton-Lake.jpg"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environment.gov.ab.ca/info/library/6979.pdf" TargetMode="Externa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google.ca/url?url=http://www.waters.com/waters/en_US/Drinking-Water-/nav.htm?cid=10011431&amp;rct=j&amp;frm=1&amp;q=&amp;esrc=s&amp;sa=U&amp;ei=LWlFVI_hKa-QigKOo4DoBg&amp;ved=0CCUQ9QEwCA&amp;usg=AFQjCNGlnDc1kcPhVW2fOIOd6_nE_TqEdg" TargetMode="Externa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88.jpeg"/><Relationship Id="rId4" Type="http://schemas.openxmlformats.org/officeDocument/2006/relationships/image" Target="../media/image91.jpeg"/></Relationships>
</file>

<file path=ppt/slides/_rels/slide5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hyperlink" Target="http://2.bp.blogspot.com/-PTYge34mixI/UMEDwGPWZtI/AAAAAAAAAHo/m1bT5GpML14/s1600/break-point.JPG"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9.jpeg"/><Relationship Id="rId4" Type="http://schemas.openxmlformats.org/officeDocument/2006/relationships/image" Target="../media/image98.w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0.png"/><Relationship Id="rId5" Type="http://schemas.openxmlformats.org/officeDocument/2006/relationships/oleObject" Target="../embeddings/oleObject3.bin"/><Relationship Id="rId4" Type="http://schemas.openxmlformats.org/officeDocument/2006/relationships/image" Target="../media/image98.wmf"/></Relationships>
</file>

<file path=ppt/slides/_rels/slide62.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upload.wikimedia.org/wikipedia/commons/b/b7/Population_curve.svg" TargetMode="Externa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hyperlink" Target="//upload.wikimedia.org/wikipedia/en/f/f1/Alberta_population.svg"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0.jpeg"/><Relationship Id="rId7" Type="http://schemas.openxmlformats.org/officeDocument/2006/relationships/image" Target="../media/image14.wmf"/><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wsc logo-c.jpg"/>
          <p:cNvPicPr>
            <a:picLocks noChangeAspect="1"/>
          </p:cNvPicPr>
          <p:nvPr/>
        </p:nvPicPr>
        <p:blipFill>
          <a:blip r:embed="rId2" cstate="print"/>
          <a:stretch>
            <a:fillRect/>
          </a:stretch>
        </p:blipFill>
        <p:spPr>
          <a:xfrm>
            <a:off x="1043609" y="908721"/>
            <a:ext cx="3451078" cy="1728192"/>
          </a:xfrm>
          <a:prstGeom prst="rect">
            <a:avLst/>
          </a:prstGeom>
        </p:spPr>
      </p:pic>
      <p:sp>
        <p:nvSpPr>
          <p:cNvPr id="5" name="TextBox 4"/>
          <p:cNvSpPr txBox="1"/>
          <p:nvPr/>
        </p:nvSpPr>
        <p:spPr>
          <a:xfrm>
            <a:off x="1979712" y="5589241"/>
            <a:ext cx="5544616" cy="369332"/>
          </a:xfrm>
          <a:prstGeom prst="rect">
            <a:avLst/>
          </a:prstGeom>
          <a:noFill/>
        </p:spPr>
        <p:txBody>
          <a:bodyPr wrap="square" rtlCol="0">
            <a:spAutoFit/>
          </a:bodyPr>
          <a:lstStyle/>
          <a:p>
            <a:r>
              <a:rPr lang="en-CA" dirty="0" smtClean="0"/>
              <a:t>Presentation for Science Outreach – November 27, 2014</a:t>
            </a:r>
            <a:endParaRPr lang="en-CA" dirty="0"/>
          </a:p>
        </p:txBody>
      </p:sp>
      <p:pic>
        <p:nvPicPr>
          <p:cNvPr id="1026" name="Picture 2" descr="https://encrypted-tbn0.gstatic.com/images?q=tbn:ANd9GcTZT4C4r6CSQzXdkNXGhUbgvdsR53DroAEtAkwWWWYyp_OgqEtgRSjk3Yw">
            <a:hlinkClick r:id="rId3"/>
          </p:cNvPr>
          <p:cNvPicPr>
            <a:picLocks noChangeAspect="1" noChangeArrowheads="1"/>
          </p:cNvPicPr>
          <p:nvPr/>
        </p:nvPicPr>
        <p:blipFill>
          <a:blip r:embed="rId4" cstate="print"/>
          <a:srcRect/>
          <a:stretch>
            <a:fillRect/>
          </a:stretch>
        </p:blipFill>
        <p:spPr bwMode="auto">
          <a:xfrm>
            <a:off x="7596336" y="5229200"/>
            <a:ext cx="838200" cy="866776"/>
          </a:xfrm>
          <a:prstGeom prst="rect">
            <a:avLst/>
          </a:prstGeom>
          <a:noFill/>
        </p:spPr>
      </p:pic>
      <p:sp>
        <p:nvSpPr>
          <p:cNvPr id="6" name="TextBox 5"/>
          <p:cNvSpPr txBox="1"/>
          <p:nvPr/>
        </p:nvSpPr>
        <p:spPr>
          <a:xfrm>
            <a:off x="1043608" y="3140968"/>
            <a:ext cx="7128792" cy="954107"/>
          </a:xfrm>
          <a:prstGeom prst="rect">
            <a:avLst/>
          </a:prstGeom>
          <a:noFill/>
        </p:spPr>
        <p:txBody>
          <a:bodyPr wrap="square" rtlCol="0">
            <a:spAutoFit/>
          </a:bodyPr>
          <a:lstStyle/>
          <a:p>
            <a:r>
              <a:rPr lang="en-CA" sz="2800" dirty="0" smtClean="0"/>
              <a:t>Municipal Drinking Water in the Athabasca Region – </a:t>
            </a:r>
            <a:r>
              <a:rPr lang="en-CA" sz="2800" i="1" dirty="0" smtClean="0"/>
              <a:t>Understanding the Process</a:t>
            </a:r>
            <a:endParaRPr lang="en-CA" sz="2800"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54.JPG"/>
          <p:cNvPicPr>
            <a:picLocks noChangeAspect="1"/>
          </p:cNvPicPr>
          <p:nvPr/>
        </p:nvPicPr>
        <p:blipFill>
          <a:blip r:embed="rId2" cstate="print"/>
          <a:stretch>
            <a:fillRect/>
          </a:stretch>
        </p:blipFill>
        <p:spPr>
          <a:xfrm>
            <a:off x="395536" y="3212976"/>
            <a:ext cx="1800000" cy="1237500"/>
          </a:xfrm>
          <a:prstGeom prst="rect">
            <a:avLst/>
          </a:prstGeom>
        </p:spPr>
      </p:pic>
      <p:pic>
        <p:nvPicPr>
          <p:cNvPr id="5" name="Picture 4" descr="020.JPG"/>
          <p:cNvPicPr>
            <a:picLocks noChangeAspect="1"/>
          </p:cNvPicPr>
          <p:nvPr/>
        </p:nvPicPr>
        <p:blipFill>
          <a:blip r:embed="rId3" cstate="print"/>
          <a:stretch>
            <a:fillRect/>
          </a:stretch>
        </p:blipFill>
        <p:spPr>
          <a:xfrm>
            <a:off x="3419872" y="4941168"/>
            <a:ext cx="1800000" cy="1350000"/>
          </a:xfrm>
          <a:prstGeom prst="rect">
            <a:avLst/>
          </a:prstGeom>
        </p:spPr>
      </p:pic>
      <p:pic>
        <p:nvPicPr>
          <p:cNvPr id="8" name="Picture 7" descr="Athabasca River Ice (2).JPG"/>
          <p:cNvPicPr>
            <a:picLocks noChangeAspect="1"/>
          </p:cNvPicPr>
          <p:nvPr/>
        </p:nvPicPr>
        <p:blipFill>
          <a:blip r:embed="rId4" cstate="print"/>
          <a:stretch>
            <a:fillRect/>
          </a:stretch>
        </p:blipFill>
        <p:spPr>
          <a:xfrm>
            <a:off x="323528" y="1196752"/>
            <a:ext cx="1800000" cy="1350000"/>
          </a:xfrm>
          <a:prstGeom prst="rect">
            <a:avLst/>
          </a:prstGeom>
        </p:spPr>
      </p:pic>
      <p:pic>
        <p:nvPicPr>
          <p:cNvPr id="9" name="Picture 8" descr="Laurie Athabasca River (1).JPG"/>
          <p:cNvPicPr>
            <a:picLocks noChangeAspect="1"/>
          </p:cNvPicPr>
          <p:nvPr/>
        </p:nvPicPr>
        <p:blipFill>
          <a:blip r:embed="rId5" cstate="print"/>
          <a:stretch>
            <a:fillRect/>
          </a:stretch>
        </p:blipFill>
        <p:spPr>
          <a:xfrm>
            <a:off x="6588224" y="3068960"/>
            <a:ext cx="1800000" cy="1350000"/>
          </a:xfrm>
          <a:prstGeom prst="rect">
            <a:avLst/>
          </a:prstGeom>
        </p:spPr>
      </p:pic>
      <p:pic>
        <p:nvPicPr>
          <p:cNvPr id="10" name="Picture 9" descr="Laurie Athabasca River (2).JPG"/>
          <p:cNvPicPr>
            <a:picLocks noChangeAspect="1"/>
          </p:cNvPicPr>
          <p:nvPr/>
        </p:nvPicPr>
        <p:blipFill>
          <a:blip r:embed="rId6" cstate="print"/>
          <a:stretch>
            <a:fillRect/>
          </a:stretch>
        </p:blipFill>
        <p:spPr>
          <a:xfrm>
            <a:off x="3419872" y="1196752"/>
            <a:ext cx="1800000" cy="1350000"/>
          </a:xfrm>
          <a:prstGeom prst="rect">
            <a:avLst/>
          </a:prstGeom>
        </p:spPr>
      </p:pic>
      <p:pic>
        <p:nvPicPr>
          <p:cNvPr id="19" name="Picture 18" descr="DSCF1134.JPG"/>
          <p:cNvPicPr>
            <a:picLocks noChangeAspect="1"/>
          </p:cNvPicPr>
          <p:nvPr/>
        </p:nvPicPr>
        <p:blipFill>
          <a:blip r:embed="rId7" cstate="print"/>
          <a:stretch>
            <a:fillRect/>
          </a:stretch>
        </p:blipFill>
        <p:spPr>
          <a:xfrm>
            <a:off x="6588224" y="1196752"/>
            <a:ext cx="1800000" cy="1350000"/>
          </a:xfrm>
          <a:prstGeom prst="rect">
            <a:avLst/>
          </a:prstGeom>
        </p:spPr>
      </p:pic>
      <p:pic>
        <p:nvPicPr>
          <p:cNvPr id="20" name="Picture 19" descr="Pond Scum in River  (4).JPG"/>
          <p:cNvPicPr>
            <a:picLocks noChangeAspect="1"/>
          </p:cNvPicPr>
          <p:nvPr/>
        </p:nvPicPr>
        <p:blipFill>
          <a:blip r:embed="rId8" cstate="print"/>
          <a:stretch>
            <a:fillRect/>
          </a:stretch>
        </p:blipFill>
        <p:spPr>
          <a:xfrm>
            <a:off x="6588224" y="4869160"/>
            <a:ext cx="1800000" cy="1350000"/>
          </a:xfrm>
          <a:prstGeom prst="rect">
            <a:avLst/>
          </a:prstGeom>
        </p:spPr>
      </p:pic>
      <p:pic>
        <p:nvPicPr>
          <p:cNvPr id="21" name="Picture 20" descr="River Break up muskeg run off.JPG"/>
          <p:cNvPicPr>
            <a:picLocks noChangeAspect="1"/>
          </p:cNvPicPr>
          <p:nvPr/>
        </p:nvPicPr>
        <p:blipFill>
          <a:blip r:embed="rId9" cstate="print"/>
          <a:stretch>
            <a:fillRect/>
          </a:stretch>
        </p:blipFill>
        <p:spPr>
          <a:xfrm>
            <a:off x="395536" y="4869160"/>
            <a:ext cx="1800000" cy="1350000"/>
          </a:xfrm>
          <a:prstGeom prst="rect">
            <a:avLst/>
          </a:prstGeom>
        </p:spPr>
      </p:pic>
      <p:pic>
        <p:nvPicPr>
          <p:cNvPr id="23" name="Picture 22" descr="010.JPG"/>
          <p:cNvPicPr>
            <a:picLocks noChangeAspect="1"/>
          </p:cNvPicPr>
          <p:nvPr/>
        </p:nvPicPr>
        <p:blipFill>
          <a:blip r:embed="rId10" cstate="print"/>
          <a:stretch>
            <a:fillRect/>
          </a:stretch>
        </p:blipFill>
        <p:spPr>
          <a:xfrm>
            <a:off x="2915816" y="2780928"/>
            <a:ext cx="2520000" cy="1890000"/>
          </a:xfrm>
          <a:prstGeom prst="rect">
            <a:avLst/>
          </a:prstGeom>
        </p:spPr>
      </p:pic>
      <p:sp>
        <p:nvSpPr>
          <p:cNvPr id="12" name="Rounded Rectangle 11"/>
          <p:cNvSpPr/>
          <p:nvPr/>
        </p:nvSpPr>
        <p:spPr>
          <a:xfrm>
            <a:off x="1115616" y="476672"/>
            <a:ext cx="6480720"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Athabasca River at Athabasca - Seasonal Variability</a:t>
            </a:r>
            <a:endParaRPr lang="en-CA" dirty="0"/>
          </a:p>
        </p:txBody>
      </p:sp>
      <p:pic>
        <p:nvPicPr>
          <p:cNvPr id="80897" name="Picture 1" descr="C:\Users\Jamie.ARWSC\AppData\Local\Microsoft\Windows\Temporary Internet Files\Content.IE5\X56K1Q29\MC900157547[1].wmf"/>
          <p:cNvPicPr>
            <a:picLocks noChangeAspect="1" noChangeArrowheads="1"/>
          </p:cNvPicPr>
          <p:nvPr/>
        </p:nvPicPr>
        <p:blipFill>
          <a:blip r:embed="rId11" cstate="print"/>
          <a:srcRect/>
          <a:stretch>
            <a:fillRect/>
          </a:stretch>
        </p:blipFill>
        <p:spPr bwMode="auto">
          <a:xfrm rot="9036855">
            <a:off x="7344414" y="1700785"/>
            <a:ext cx="1152128" cy="1036284"/>
          </a:xfrm>
          <a:prstGeom prst="rect">
            <a:avLst/>
          </a:prstGeom>
          <a:noFill/>
        </p:spPr>
      </p:pic>
      <p:sp>
        <p:nvSpPr>
          <p:cNvPr id="13" name="Notched Right Arrow 12"/>
          <p:cNvSpPr/>
          <p:nvPr/>
        </p:nvSpPr>
        <p:spPr>
          <a:xfrm rot="752035">
            <a:off x="6125096" y="4897541"/>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ight Arrow 15"/>
          <p:cNvSpPr/>
          <p:nvPr/>
        </p:nvSpPr>
        <p:spPr>
          <a:xfrm rot="3507645">
            <a:off x="2771800" y="465313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0897"/>
                                        </p:tgtEl>
                                        <p:attrNameLst>
                                          <p:attrName>style.visibility</p:attrName>
                                        </p:attrNameLst>
                                      </p:cBhvr>
                                      <p:to>
                                        <p:strVal val="visible"/>
                                      </p:to>
                                    </p:set>
                                    <p:anim calcmode="lin" valueType="num">
                                      <p:cBhvr additive="base">
                                        <p:cTn id="7" dur="500" fill="hold"/>
                                        <p:tgtEl>
                                          <p:spTgt spid="80897"/>
                                        </p:tgtEl>
                                        <p:attrNameLst>
                                          <p:attrName>ppt_x</p:attrName>
                                        </p:attrNameLst>
                                      </p:cBhvr>
                                      <p:tavLst>
                                        <p:tav tm="0">
                                          <p:val>
                                            <p:strVal val="#ppt_x"/>
                                          </p:val>
                                        </p:tav>
                                        <p:tav tm="100000">
                                          <p:val>
                                            <p:strVal val="#ppt_x"/>
                                          </p:val>
                                        </p:tav>
                                      </p:tavLst>
                                    </p:anim>
                                    <p:anim calcmode="lin" valueType="num">
                                      <p:cBhvr additive="base">
                                        <p:cTn id="8" dur="500" fill="hold"/>
                                        <p:tgtEl>
                                          <p:spTgt spid="8089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1115616" y="2132856"/>
          <a:ext cx="7704855" cy="4052424"/>
        </p:xfrm>
        <a:graphic>
          <a:graphicData uri="http://schemas.openxmlformats.org/drawingml/2006/table">
            <a:tbl>
              <a:tblPr firstRow="1" bandRow="1">
                <a:tableStyleId>{5C22544A-7EE6-4342-B048-85BDC9FD1C3A}</a:tableStyleId>
              </a:tblPr>
              <a:tblGrid>
                <a:gridCol w="2568285"/>
                <a:gridCol w="2568285"/>
                <a:gridCol w="2568285"/>
              </a:tblGrid>
              <a:tr h="234026">
                <a:tc>
                  <a:txBody>
                    <a:bodyPr/>
                    <a:lstStyle/>
                    <a:p>
                      <a:r>
                        <a:rPr lang="en-CA" dirty="0" smtClean="0"/>
                        <a:t>Water Treatment Plant</a:t>
                      </a:r>
                      <a:endParaRPr lang="en-CA" dirty="0"/>
                    </a:p>
                  </a:txBody>
                  <a:tcPr/>
                </a:tc>
                <a:tc>
                  <a:txBody>
                    <a:bodyPr/>
                    <a:lstStyle/>
                    <a:p>
                      <a:r>
                        <a:rPr lang="en-CA" dirty="0" smtClean="0"/>
                        <a:t>Source</a:t>
                      </a:r>
                      <a:endParaRPr lang="en-CA" dirty="0"/>
                    </a:p>
                  </a:txBody>
                  <a:tcPr/>
                </a:tc>
                <a:tc>
                  <a:txBody>
                    <a:bodyPr/>
                    <a:lstStyle/>
                    <a:p>
                      <a:r>
                        <a:rPr lang="en-CA" dirty="0" smtClean="0"/>
                        <a:t>Concerns</a:t>
                      </a:r>
                      <a:endParaRPr lang="en-CA" dirty="0"/>
                    </a:p>
                  </a:txBody>
                  <a:tcPr/>
                </a:tc>
              </a:tr>
              <a:tr h="760584">
                <a:tc>
                  <a:txBody>
                    <a:bodyPr/>
                    <a:lstStyle/>
                    <a:p>
                      <a:r>
                        <a:rPr lang="en-CA" sz="1200" dirty="0" smtClean="0"/>
                        <a:t>Athabasca Water Treatment Plant</a:t>
                      </a:r>
                      <a:endParaRPr lang="en-CA" sz="1200" dirty="0"/>
                    </a:p>
                  </a:txBody>
                  <a:tcPr/>
                </a:tc>
                <a:tc>
                  <a:txBody>
                    <a:bodyPr/>
                    <a:lstStyle/>
                    <a:p>
                      <a:r>
                        <a:rPr lang="en-CA" sz="1200" dirty="0" smtClean="0"/>
                        <a:t>Athabasca River at Athabasca</a:t>
                      </a:r>
                      <a:r>
                        <a:rPr lang="en-CA" sz="1200" baseline="0" dirty="0" smtClean="0"/>
                        <a:t> </a:t>
                      </a:r>
                      <a:endParaRPr lang="en-CA" sz="1200" dirty="0"/>
                    </a:p>
                  </a:txBody>
                  <a:tcPr/>
                </a:tc>
                <a:tc>
                  <a:txBody>
                    <a:bodyPr/>
                    <a:lstStyle/>
                    <a:p>
                      <a:r>
                        <a:rPr lang="en-CA" sz="1200" dirty="0" smtClean="0"/>
                        <a:t>Highly variable</a:t>
                      </a:r>
                      <a:r>
                        <a:rPr lang="en-CA" sz="1200" baseline="0" dirty="0" smtClean="0"/>
                        <a:t> flows and potential for upstream contamination and flooding.</a:t>
                      </a:r>
                      <a:endParaRPr lang="en-CA" sz="1200" dirty="0"/>
                    </a:p>
                  </a:txBody>
                  <a:tcPr/>
                </a:tc>
              </a:tr>
              <a:tr h="409545">
                <a:tc>
                  <a:txBody>
                    <a:bodyPr/>
                    <a:lstStyle/>
                    <a:p>
                      <a:r>
                        <a:rPr lang="en-CA" sz="1200" dirty="0" err="1" smtClean="0"/>
                        <a:t>Colinton</a:t>
                      </a:r>
                      <a:r>
                        <a:rPr lang="en-CA" sz="1200" dirty="0" smtClean="0"/>
                        <a:t> Water Treatment Plant</a:t>
                      </a:r>
                      <a:endParaRPr lang="en-CA" sz="1200" dirty="0"/>
                    </a:p>
                  </a:txBody>
                  <a:tcPr/>
                </a:tc>
                <a:tc>
                  <a:txBody>
                    <a:bodyPr/>
                    <a:lstStyle/>
                    <a:p>
                      <a:r>
                        <a:rPr lang="en-CA" sz="1200" baseline="0" dirty="0" smtClean="0"/>
                        <a:t>Water Well - Ground Water</a:t>
                      </a:r>
                      <a:endParaRPr lang="en-CA" sz="1200" dirty="0"/>
                    </a:p>
                  </a:txBody>
                  <a:tcPr/>
                </a:tc>
                <a:tc>
                  <a:txBody>
                    <a:bodyPr/>
                    <a:lstStyle/>
                    <a:p>
                      <a:r>
                        <a:rPr lang="en-CA" sz="1200" dirty="0" smtClean="0"/>
                        <a:t>Iron and</a:t>
                      </a:r>
                      <a:r>
                        <a:rPr lang="en-CA" sz="1200" baseline="0" dirty="0" smtClean="0"/>
                        <a:t> the related operational difficulties.</a:t>
                      </a:r>
                      <a:endParaRPr lang="en-CA" sz="1200" dirty="0"/>
                    </a:p>
                  </a:txBody>
                  <a:tcPr/>
                </a:tc>
              </a:tr>
              <a:tr h="409545">
                <a:tc>
                  <a:txBody>
                    <a:bodyPr/>
                    <a:lstStyle/>
                    <a:p>
                      <a:r>
                        <a:rPr lang="en-CA" sz="1200" dirty="0" smtClean="0"/>
                        <a:t>Boyle Water</a:t>
                      </a:r>
                      <a:r>
                        <a:rPr lang="en-CA" sz="1200" baseline="0" dirty="0" smtClean="0"/>
                        <a:t> Treatment Plant</a:t>
                      </a:r>
                      <a:endParaRPr lang="en-CA" sz="1200" dirty="0"/>
                    </a:p>
                  </a:txBody>
                  <a:tcPr/>
                </a:tc>
                <a:tc>
                  <a:txBody>
                    <a:bodyPr/>
                    <a:lstStyle/>
                    <a:p>
                      <a:r>
                        <a:rPr lang="en-CA" sz="1200" dirty="0" smtClean="0"/>
                        <a:t>Skeleton Lake</a:t>
                      </a:r>
                      <a:endParaRPr lang="en-CA" sz="1200" dirty="0"/>
                    </a:p>
                  </a:txBody>
                  <a:tcPr/>
                </a:tc>
                <a:tc>
                  <a:txBody>
                    <a:bodyPr/>
                    <a:lstStyle/>
                    <a:p>
                      <a:r>
                        <a:rPr lang="en-CA" sz="1200" baseline="0" dirty="0" smtClean="0"/>
                        <a:t>Skeleton Lake’s Water Level was declining.  Limited water supply.  Alberta Environment imposed restrictions.</a:t>
                      </a:r>
                      <a:endParaRPr lang="en-CA" sz="1200" dirty="0"/>
                    </a:p>
                  </a:txBody>
                  <a:tcPr/>
                </a:tc>
              </a:tr>
              <a:tr h="585065">
                <a:tc>
                  <a:txBody>
                    <a:bodyPr/>
                    <a:lstStyle/>
                    <a:p>
                      <a:r>
                        <a:rPr lang="en-CA" sz="1200" dirty="0" smtClean="0"/>
                        <a:t>Grassland Water Treatment</a:t>
                      </a:r>
                      <a:r>
                        <a:rPr lang="en-CA" sz="1200" baseline="0" dirty="0" smtClean="0"/>
                        <a:t> Plant</a:t>
                      </a:r>
                      <a:endParaRPr lang="en-CA" sz="1200" dirty="0"/>
                    </a:p>
                  </a:txBody>
                  <a:tcPr/>
                </a:tc>
                <a:tc>
                  <a:txBody>
                    <a:bodyPr/>
                    <a:lstStyle/>
                    <a:p>
                      <a:r>
                        <a:rPr lang="en-CA" sz="1200" dirty="0" smtClean="0"/>
                        <a:t>Road</a:t>
                      </a:r>
                      <a:r>
                        <a:rPr lang="en-CA" sz="1200" baseline="0" dirty="0" smtClean="0"/>
                        <a:t> Ditch - Seasonal Run Off</a:t>
                      </a:r>
                      <a:endParaRPr lang="en-CA" sz="1200" dirty="0"/>
                    </a:p>
                  </a:txBody>
                  <a:tcPr/>
                </a:tc>
                <a:tc>
                  <a:txBody>
                    <a:bodyPr/>
                    <a:lstStyle/>
                    <a:p>
                      <a:r>
                        <a:rPr lang="en-CA" sz="1200" dirty="0" smtClean="0"/>
                        <a:t>Limited supply and potential for contamination.  Some</a:t>
                      </a:r>
                      <a:r>
                        <a:rPr lang="en-CA" sz="1200" baseline="0" dirty="0" smtClean="0"/>
                        <a:t> dissolved organics and disinfection by-product concerns.</a:t>
                      </a:r>
                      <a:endParaRPr lang="en-CA" sz="1200" dirty="0"/>
                    </a:p>
                  </a:txBody>
                  <a:tcPr/>
                </a:tc>
              </a:tr>
              <a:tr h="409545">
                <a:tc>
                  <a:txBody>
                    <a:bodyPr/>
                    <a:lstStyle/>
                    <a:p>
                      <a:r>
                        <a:rPr lang="en-CA" sz="1200" dirty="0" smtClean="0"/>
                        <a:t>Wandering River Water Treatment Plant</a:t>
                      </a:r>
                      <a:endParaRPr lang="en-CA" sz="1200" dirty="0"/>
                    </a:p>
                  </a:txBody>
                  <a:tcPr/>
                </a:tc>
                <a:tc>
                  <a:txBody>
                    <a:bodyPr/>
                    <a:lstStyle/>
                    <a:p>
                      <a:r>
                        <a:rPr lang="en-CA" sz="1200" dirty="0" smtClean="0"/>
                        <a:t>Wandering River – Only seasonal intake</a:t>
                      </a:r>
                      <a:r>
                        <a:rPr lang="en-CA" sz="1200" baseline="0" dirty="0" smtClean="0"/>
                        <a:t>.  Raw water holding pond insufficient to supply winter demand to community.</a:t>
                      </a:r>
                      <a:endParaRPr lang="en-CA" sz="1200" dirty="0"/>
                    </a:p>
                  </a:txBody>
                  <a:tcPr/>
                </a:tc>
                <a:tc>
                  <a:txBody>
                    <a:bodyPr/>
                    <a:lstStyle/>
                    <a:p>
                      <a:r>
                        <a:rPr lang="en-CA" sz="1200" dirty="0" smtClean="0"/>
                        <a:t>Limited supply and significant dissolved</a:t>
                      </a:r>
                      <a:r>
                        <a:rPr lang="en-CA" sz="1200" baseline="0" dirty="0" smtClean="0"/>
                        <a:t> organics, disinfection by-product concerns and iron and manganese.</a:t>
                      </a:r>
                      <a:endParaRPr lang="en-CA" sz="1200" dirty="0"/>
                    </a:p>
                  </a:txBody>
                  <a:tcPr/>
                </a:tc>
              </a:tr>
            </a:tbl>
          </a:graphicData>
        </a:graphic>
      </p:graphicFrame>
      <p:sp>
        <p:nvSpPr>
          <p:cNvPr id="9" name="Rounded Rectangle 8"/>
          <p:cNvSpPr/>
          <p:nvPr/>
        </p:nvSpPr>
        <p:spPr>
          <a:xfrm>
            <a:off x="1043608" y="620688"/>
            <a:ext cx="756084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Many of the decentralized water treatment plants in the region had limited and/or less than ideal source water.</a:t>
            </a:r>
          </a:p>
          <a:p>
            <a:pPr algn="ctr"/>
            <a:r>
              <a:rPr lang="en-CA" dirty="0" smtClean="0"/>
              <a:t>“Raw Water Supply Challenges”</a:t>
            </a:r>
            <a:endParaRPr lang="en-CA"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59632" y="476672"/>
            <a:ext cx="5328592"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smtClean="0"/>
              <a:t>Colinton</a:t>
            </a:r>
            <a:endParaRPr lang="en-CA" dirty="0"/>
          </a:p>
        </p:txBody>
      </p:sp>
      <p:pic>
        <p:nvPicPr>
          <p:cNvPr id="6" name="Picture 5" descr="002.JPG"/>
          <p:cNvPicPr>
            <a:picLocks noChangeAspect="1"/>
          </p:cNvPicPr>
          <p:nvPr/>
        </p:nvPicPr>
        <p:blipFill>
          <a:blip r:embed="rId2" cstate="print"/>
          <a:stretch>
            <a:fillRect/>
          </a:stretch>
        </p:blipFill>
        <p:spPr>
          <a:xfrm>
            <a:off x="1187624" y="1844824"/>
            <a:ext cx="5520080" cy="4140060"/>
          </a:xfrm>
          <a:prstGeom prst="rect">
            <a:avLst/>
          </a:prstGeom>
        </p:spPr>
      </p:pic>
      <p:pic>
        <p:nvPicPr>
          <p:cNvPr id="3" name="Picture 2" descr="003.JPG"/>
          <p:cNvPicPr>
            <a:picLocks noChangeAspect="1"/>
          </p:cNvPicPr>
          <p:nvPr/>
        </p:nvPicPr>
        <p:blipFill>
          <a:blip r:embed="rId3" cstate="print"/>
          <a:stretch>
            <a:fillRect/>
          </a:stretch>
        </p:blipFill>
        <p:spPr>
          <a:xfrm>
            <a:off x="5796136" y="4293096"/>
            <a:ext cx="2880000" cy="2160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1115616" y="2132856"/>
          <a:ext cx="7704855" cy="4052424"/>
        </p:xfrm>
        <a:graphic>
          <a:graphicData uri="http://schemas.openxmlformats.org/drawingml/2006/table">
            <a:tbl>
              <a:tblPr firstRow="1" bandRow="1">
                <a:tableStyleId>{5C22544A-7EE6-4342-B048-85BDC9FD1C3A}</a:tableStyleId>
              </a:tblPr>
              <a:tblGrid>
                <a:gridCol w="2568285"/>
                <a:gridCol w="2568285"/>
                <a:gridCol w="2568285"/>
              </a:tblGrid>
              <a:tr h="234026">
                <a:tc>
                  <a:txBody>
                    <a:bodyPr/>
                    <a:lstStyle/>
                    <a:p>
                      <a:r>
                        <a:rPr lang="en-CA" dirty="0" smtClean="0"/>
                        <a:t>Water Treatment Plant</a:t>
                      </a:r>
                      <a:endParaRPr lang="en-CA" dirty="0"/>
                    </a:p>
                  </a:txBody>
                  <a:tcPr/>
                </a:tc>
                <a:tc>
                  <a:txBody>
                    <a:bodyPr/>
                    <a:lstStyle/>
                    <a:p>
                      <a:r>
                        <a:rPr lang="en-CA" dirty="0" smtClean="0"/>
                        <a:t>Source</a:t>
                      </a:r>
                      <a:endParaRPr lang="en-CA" dirty="0"/>
                    </a:p>
                  </a:txBody>
                  <a:tcPr/>
                </a:tc>
                <a:tc>
                  <a:txBody>
                    <a:bodyPr/>
                    <a:lstStyle/>
                    <a:p>
                      <a:r>
                        <a:rPr lang="en-CA" dirty="0" smtClean="0"/>
                        <a:t>Concerns</a:t>
                      </a:r>
                      <a:endParaRPr lang="en-CA" dirty="0"/>
                    </a:p>
                  </a:txBody>
                  <a:tcPr/>
                </a:tc>
              </a:tr>
              <a:tr h="760584">
                <a:tc>
                  <a:txBody>
                    <a:bodyPr/>
                    <a:lstStyle/>
                    <a:p>
                      <a:r>
                        <a:rPr lang="en-CA" sz="1200" dirty="0" smtClean="0"/>
                        <a:t>Athabasca Water Treatment Plant</a:t>
                      </a:r>
                      <a:endParaRPr lang="en-CA" sz="1200" dirty="0"/>
                    </a:p>
                  </a:txBody>
                  <a:tcPr/>
                </a:tc>
                <a:tc>
                  <a:txBody>
                    <a:bodyPr/>
                    <a:lstStyle/>
                    <a:p>
                      <a:r>
                        <a:rPr lang="en-CA" sz="1200" dirty="0" smtClean="0"/>
                        <a:t>Athabasca River at Athabasca</a:t>
                      </a:r>
                      <a:r>
                        <a:rPr lang="en-CA" sz="1200" baseline="0" dirty="0" smtClean="0"/>
                        <a:t> </a:t>
                      </a:r>
                      <a:endParaRPr lang="en-CA" sz="1200" dirty="0"/>
                    </a:p>
                  </a:txBody>
                  <a:tcPr/>
                </a:tc>
                <a:tc>
                  <a:txBody>
                    <a:bodyPr/>
                    <a:lstStyle/>
                    <a:p>
                      <a:r>
                        <a:rPr lang="en-CA" sz="1200" dirty="0" smtClean="0"/>
                        <a:t>Highly variable</a:t>
                      </a:r>
                      <a:r>
                        <a:rPr lang="en-CA" sz="1200" baseline="0" dirty="0" smtClean="0"/>
                        <a:t> flows and potential for upstream contamination and flooding.</a:t>
                      </a:r>
                      <a:endParaRPr lang="en-CA" sz="1200" dirty="0"/>
                    </a:p>
                  </a:txBody>
                  <a:tcPr/>
                </a:tc>
              </a:tr>
              <a:tr h="409545">
                <a:tc>
                  <a:txBody>
                    <a:bodyPr/>
                    <a:lstStyle/>
                    <a:p>
                      <a:r>
                        <a:rPr lang="en-CA" sz="1200" dirty="0" err="1" smtClean="0"/>
                        <a:t>Colinton</a:t>
                      </a:r>
                      <a:r>
                        <a:rPr lang="en-CA" sz="1200" dirty="0" smtClean="0"/>
                        <a:t> Water Treatment Plant</a:t>
                      </a:r>
                      <a:endParaRPr lang="en-CA" sz="1200" dirty="0"/>
                    </a:p>
                  </a:txBody>
                  <a:tcPr/>
                </a:tc>
                <a:tc>
                  <a:txBody>
                    <a:bodyPr/>
                    <a:lstStyle/>
                    <a:p>
                      <a:r>
                        <a:rPr lang="en-CA" sz="1200" baseline="0" dirty="0" smtClean="0"/>
                        <a:t>Water Well - Ground Water</a:t>
                      </a:r>
                      <a:endParaRPr lang="en-CA" sz="1200" dirty="0"/>
                    </a:p>
                  </a:txBody>
                  <a:tcPr/>
                </a:tc>
                <a:tc>
                  <a:txBody>
                    <a:bodyPr/>
                    <a:lstStyle/>
                    <a:p>
                      <a:r>
                        <a:rPr lang="en-CA" sz="1200" dirty="0" smtClean="0"/>
                        <a:t>Iron and</a:t>
                      </a:r>
                      <a:r>
                        <a:rPr lang="en-CA" sz="1200" baseline="0" dirty="0" smtClean="0"/>
                        <a:t> the related operational difficulties.</a:t>
                      </a:r>
                      <a:endParaRPr lang="en-CA" sz="1200" dirty="0"/>
                    </a:p>
                  </a:txBody>
                  <a:tcPr/>
                </a:tc>
              </a:tr>
              <a:tr h="409545">
                <a:tc>
                  <a:txBody>
                    <a:bodyPr/>
                    <a:lstStyle/>
                    <a:p>
                      <a:r>
                        <a:rPr lang="en-CA" sz="1200" dirty="0" smtClean="0"/>
                        <a:t>Boyle Water</a:t>
                      </a:r>
                      <a:r>
                        <a:rPr lang="en-CA" sz="1200" baseline="0" dirty="0" smtClean="0"/>
                        <a:t> Treatment Plant</a:t>
                      </a:r>
                      <a:endParaRPr lang="en-CA" sz="1200" dirty="0"/>
                    </a:p>
                  </a:txBody>
                  <a:tcPr/>
                </a:tc>
                <a:tc>
                  <a:txBody>
                    <a:bodyPr/>
                    <a:lstStyle/>
                    <a:p>
                      <a:r>
                        <a:rPr lang="en-CA" sz="1200" dirty="0" smtClean="0"/>
                        <a:t>Skeleton Lake</a:t>
                      </a:r>
                      <a:endParaRPr lang="en-CA" sz="1200" dirty="0"/>
                    </a:p>
                  </a:txBody>
                  <a:tcPr/>
                </a:tc>
                <a:tc>
                  <a:txBody>
                    <a:bodyPr/>
                    <a:lstStyle/>
                    <a:p>
                      <a:r>
                        <a:rPr lang="en-CA" sz="1200" baseline="0" dirty="0" smtClean="0"/>
                        <a:t>Skeleton Lake’s Water Level was declining.  Limited water supply.  Alberta Environment imposed restrictions.</a:t>
                      </a:r>
                      <a:endParaRPr lang="en-CA" sz="1200" dirty="0"/>
                    </a:p>
                  </a:txBody>
                  <a:tcPr/>
                </a:tc>
              </a:tr>
              <a:tr h="585065">
                <a:tc>
                  <a:txBody>
                    <a:bodyPr/>
                    <a:lstStyle/>
                    <a:p>
                      <a:r>
                        <a:rPr lang="en-CA" sz="1200" dirty="0" smtClean="0"/>
                        <a:t>Grassland Water Treatment</a:t>
                      </a:r>
                      <a:r>
                        <a:rPr lang="en-CA" sz="1200" baseline="0" dirty="0" smtClean="0"/>
                        <a:t> Plant</a:t>
                      </a:r>
                      <a:endParaRPr lang="en-CA" sz="1200" dirty="0"/>
                    </a:p>
                  </a:txBody>
                  <a:tcPr/>
                </a:tc>
                <a:tc>
                  <a:txBody>
                    <a:bodyPr/>
                    <a:lstStyle/>
                    <a:p>
                      <a:r>
                        <a:rPr lang="en-CA" sz="1200" dirty="0" smtClean="0"/>
                        <a:t>Road</a:t>
                      </a:r>
                      <a:r>
                        <a:rPr lang="en-CA" sz="1200" baseline="0" dirty="0" smtClean="0"/>
                        <a:t> Ditch - Seasonal Run Off</a:t>
                      </a:r>
                      <a:endParaRPr lang="en-CA" sz="1200" dirty="0"/>
                    </a:p>
                  </a:txBody>
                  <a:tcPr/>
                </a:tc>
                <a:tc>
                  <a:txBody>
                    <a:bodyPr/>
                    <a:lstStyle/>
                    <a:p>
                      <a:r>
                        <a:rPr lang="en-CA" sz="1200" dirty="0" smtClean="0"/>
                        <a:t>Limited supply and potential for contamination.  Some</a:t>
                      </a:r>
                      <a:r>
                        <a:rPr lang="en-CA" sz="1200" baseline="0" dirty="0" smtClean="0"/>
                        <a:t> dissolved organics and disinfection by-product concerns.</a:t>
                      </a:r>
                      <a:endParaRPr lang="en-CA" sz="1200" dirty="0"/>
                    </a:p>
                  </a:txBody>
                  <a:tcPr/>
                </a:tc>
              </a:tr>
              <a:tr h="409545">
                <a:tc>
                  <a:txBody>
                    <a:bodyPr/>
                    <a:lstStyle/>
                    <a:p>
                      <a:r>
                        <a:rPr lang="en-CA" sz="1200" dirty="0" smtClean="0"/>
                        <a:t>Wandering River Water Treatment Plant</a:t>
                      </a:r>
                      <a:endParaRPr lang="en-CA" sz="1200" dirty="0"/>
                    </a:p>
                  </a:txBody>
                  <a:tcPr/>
                </a:tc>
                <a:tc>
                  <a:txBody>
                    <a:bodyPr/>
                    <a:lstStyle/>
                    <a:p>
                      <a:r>
                        <a:rPr lang="en-CA" sz="1200" dirty="0" smtClean="0"/>
                        <a:t>Wandering River – Only seasonal intake</a:t>
                      </a:r>
                      <a:r>
                        <a:rPr lang="en-CA" sz="1200" baseline="0" dirty="0" smtClean="0"/>
                        <a:t>.  Raw water holding pond insufficient to supply winter demand to community.</a:t>
                      </a:r>
                      <a:endParaRPr lang="en-CA" sz="1200" dirty="0"/>
                    </a:p>
                  </a:txBody>
                  <a:tcPr/>
                </a:tc>
                <a:tc>
                  <a:txBody>
                    <a:bodyPr/>
                    <a:lstStyle/>
                    <a:p>
                      <a:r>
                        <a:rPr lang="en-CA" sz="1200" dirty="0" smtClean="0"/>
                        <a:t>Limited supply and significant dissolved</a:t>
                      </a:r>
                      <a:r>
                        <a:rPr lang="en-CA" sz="1200" baseline="0" dirty="0" smtClean="0"/>
                        <a:t> organics, disinfection by-product concerns and iron and manganese.</a:t>
                      </a:r>
                      <a:endParaRPr lang="en-CA" sz="1200" dirty="0"/>
                    </a:p>
                  </a:txBody>
                  <a:tcPr/>
                </a:tc>
              </a:tr>
            </a:tbl>
          </a:graphicData>
        </a:graphic>
      </p:graphicFrame>
      <p:sp>
        <p:nvSpPr>
          <p:cNvPr id="9" name="Rounded Rectangle 8"/>
          <p:cNvSpPr/>
          <p:nvPr/>
        </p:nvSpPr>
        <p:spPr>
          <a:xfrm>
            <a:off x="1043608" y="620688"/>
            <a:ext cx="756084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Many of the decentralized water treatment plants in the region had limited and/or less than ideal source water.</a:t>
            </a:r>
          </a:p>
          <a:p>
            <a:pPr algn="ctr"/>
            <a:r>
              <a:rPr lang="en-CA" dirty="0" smtClean="0"/>
              <a:t>“Raw Water Supply Challenges”</a:t>
            </a:r>
            <a:endParaRPr lang="en-CA"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nsite.ualberta.ca/Projects/Alberta-Lakes/images/regions/2_map.jpg"/>
          <p:cNvPicPr>
            <a:picLocks noChangeAspect="1" noChangeArrowheads="1"/>
          </p:cNvPicPr>
          <p:nvPr/>
        </p:nvPicPr>
        <p:blipFill>
          <a:blip r:embed="rId2" cstate="print"/>
          <a:srcRect/>
          <a:stretch>
            <a:fillRect/>
          </a:stretch>
        </p:blipFill>
        <p:spPr bwMode="auto">
          <a:xfrm>
            <a:off x="5148064" y="1196752"/>
            <a:ext cx="3412671" cy="3734848"/>
          </a:xfrm>
          <a:prstGeom prst="rect">
            <a:avLst/>
          </a:prstGeom>
          <a:noFill/>
        </p:spPr>
      </p:pic>
      <p:sp>
        <p:nvSpPr>
          <p:cNvPr id="7" name="Rounded Rectangle 6"/>
          <p:cNvSpPr/>
          <p:nvPr/>
        </p:nvSpPr>
        <p:spPr>
          <a:xfrm>
            <a:off x="395536" y="548680"/>
            <a:ext cx="4464496"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Boyle/Skeleton Lake</a:t>
            </a:r>
            <a:endParaRPr lang="en-CA" dirty="0"/>
          </a:p>
        </p:txBody>
      </p:sp>
      <p:pic>
        <p:nvPicPr>
          <p:cNvPr id="4098" name="Picture 2" descr="Skeleton Lake, AB">
            <a:hlinkClick r:id="rId3"/>
          </p:cNvPr>
          <p:cNvPicPr>
            <a:picLocks noChangeAspect="1" noChangeArrowheads="1"/>
          </p:cNvPicPr>
          <p:nvPr/>
        </p:nvPicPr>
        <p:blipFill>
          <a:blip r:embed="rId4" cstate="print"/>
          <a:srcRect/>
          <a:stretch>
            <a:fillRect/>
          </a:stretch>
        </p:blipFill>
        <p:spPr bwMode="auto">
          <a:xfrm>
            <a:off x="539552" y="3789040"/>
            <a:ext cx="4114800" cy="206692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1115616" y="2132856"/>
          <a:ext cx="7704855" cy="4052424"/>
        </p:xfrm>
        <a:graphic>
          <a:graphicData uri="http://schemas.openxmlformats.org/drawingml/2006/table">
            <a:tbl>
              <a:tblPr firstRow="1" bandRow="1">
                <a:tableStyleId>{5C22544A-7EE6-4342-B048-85BDC9FD1C3A}</a:tableStyleId>
              </a:tblPr>
              <a:tblGrid>
                <a:gridCol w="2568285"/>
                <a:gridCol w="2568285"/>
                <a:gridCol w="2568285"/>
              </a:tblGrid>
              <a:tr h="234026">
                <a:tc>
                  <a:txBody>
                    <a:bodyPr/>
                    <a:lstStyle/>
                    <a:p>
                      <a:r>
                        <a:rPr lang="en-CA" dirty="0" smtClean="0"/>
                        <a:t>Water Treatment Plant</a:t>
                      </a:r>
                      <a:endParaRPr lang="en-CA" dirty="0"/>
                    </a:p>
                  </a:txBody>
                  <a:tcPr/>
                </a:tc>
                <a:tc>
                  <a:txBody>
                    <a:bodyPr/>
                    <a:lstStyle/>
                    <a:p>
                      <a:r>
                        <a:rPr lang="en-CA" dirty="0" smtClean="0"/>
                        <a:t>Source</a:t>
                      </a:r>
                      <a:endParaRPr lang="en-CA" dirty="0"/>
                    </a:p>
                  </a:txBody>
                  <a:tcPr/>
                </a:tc>
                <a:tc>
                  <a:txBody>
                    <a:bodyPr/>
                    <a:lstStyle/>
                    <a:p>
                      <a:r>
                        <a:rPr lang="en-CA" dirty="0" smtClean="0"/>
                        <a:t>Concerns</a:t>
                      </a:r>
                      <a:endParaRPr lang="en-CA" dirty="0"/>
                    </a:p>
                  </a:txBody>
                  <a:tcPr/>
                </a:tc>
              </a:tr>
              <a:tr h="760584">
                <a:tc>
                  <a:txBody>
                    <a:bodyPr/>
                    <a:lstStyle/>
                    <a:p>
                      <a:r>
                        <a:rPr lang="en-CA" sz="1200" dirty="0" smtClean="0"/>
                        <a:t>Athabasca Water Treatment Plant</a:t>
                      </a:r>
                      <a:endParaRPr lang="en-CA" sz="1200" dirty="0"/>
                    </a:p>
                  </a:txBody>
                  <a:tcPr/>
                </a:tc>
                <a:tc>
                  <a:txBody>
                    <a:bodyPr/>
                    <a:lstStyle/>
                    <a:p>
                      <a:r>
                        <a:rPr lang="en-CA" sz="1200" dirty="0" smtClean="0"/>
                        <a:t>Athabasca River at Athabasca</a:t>
                      </a:r>
                      <a:r>
                        <a:rPr lang="en-CA" sz="1200" baseline="0" dirty="0" smtClean="0"/>
                        <a:t> </a:t>
                      </a:r>
                      <a:endParaRPr lang="en-CA" sz="1200" dirty="0"/>
                    </a:p>
                  </a:txBody>
                  <a:tcPr/>
                </a:tc>
                <a:tc>
                  <a:txBody>
                    <a:bodyPr/>
                    <a:lstStyle/>
                    <a:p>
                      <a:r>
                        <a:rPr lang="en-CA" sz="1200" dirty="0" smtClean="0"/>
                        <a:t>Highly variable</a:t>
                      </a:r>
                      <a:r>
                        <a:rPr lang="en-CA" sz="1200" baseline="0" dirty="0" smtClean="0"/>
                        <a:t> flows and potential for upstream contamination and flooding.</a:t>
                      </a:r>
                      <a:endParaRPr lang="en-CA" sz="1200" dirty="0"/>
                    </a:p>
                  </a:txBody>
                  <a:tcPr/>
                </a:tc>
              </a:tr>
              <a:tr h="409545">
                <a:tc>
                  <a:txBody>
                    <a:bodyPr/>
                    <a:lstStyle/>
                    <a:p>
                      <a:r>
                        <a:rPr lang="en-CA" sz="1200" dirty="0" err="1" smtClean="0"/>
                        <a:t>Colinton</a:t>
                      </a:r>
                      <a:r>
                        <a:rPr lang="en-CA" sz="1200" dirty="0" smtClean="0"/>
                        <a:t> Water Treatment Plant</a:t>
                      </a:r>
                      <a:endParaRPr lang="en-CA" sz="1200" dirty="0"/>
                    </a:p>
                  </a:txBody>
                  <a:tcPr/>
                </a:tc>
                <a:tc>
                  <a:txBody>
                    <a:bodyPr/>
                    <a:lstStyle/>
                    <a:p>
                      <a:r>
                        <a:rPr lang="en-CA" sz="1200" baseline="0" dirty="0" smtClean="0"/>
                        <a:t>Water Well - Ground Water</a:t>
                      </a:r>
                      <a:endParaRPr lang="en-CA" sz="1200" dirty="0"/>
                    </a:p>
                  </a:txBody>
                  <a:tcPr/>
                </a:tc>
                <a:tc>
                  <a:txBody>
                    <a:bodyPr/>
                    <a:lstStyle/>
                    <a:p>
                      <a:r>
                        <a:rPr lang="en-CA" sz="1200" dirty="0" smtClean="0"/>
                        <a:t>Iron and</a:t>
                      </a:r>
                      <a:r>
                        <a:rPr lang="en-CA" sz="1200" baseline="0" dirty="0" smtClean="0"/>
                        <a:t> the related operational difficulties.</a:t>
                      </a:r>
                      <a:endParaRPr lang="en-CA" sz="1200" dirty="0"/>
                    </a:p>
                  </a:txBody>
                  <a:tcPr/>
                </a:tc>
              </a:tr>
              <a:tr h="409545">
                <a:tc>
                  <a:txBody>
                    <a:bodyPr/>
                    <a:lstStyle/>
                    <a:p>
                      <a:r>
                        <a:rPr lang="en-CA" sz="1200" dirty="0" smtClean="0"/>
                        <a:t>Boyle Water</a:t>
                      </a:r>
                      <a:r>
                        <a:rPr lang="en-CA" sz="1200" baseline="0" dirty="0" smtClean="0"/>
                        <a:t> Treatment Plant</a:t>
                      </a:r>
                      <a:endParaRPr lang="en-CA" sz="1200" dirty="0"/>
                    </a:p>
                  </a:txBody>
                  <a:tcPr/>
                </a:tc>
                <a:tc>
                  <a:txBody>
                    <a:bodyPr/>
                    <a:lstStyle/>
                    <a:p>
                      <a:r>
                        <a:rPr lang="en-CA" sz="1200" dirty="0" smtClean="0"/>
                        <a:t>Skeleton Lake</a:t>
                      </a:r>
                      <a:endParaRPr lang="en-CA" sz="1200" dirty="0"/>
                    </a:p>
                  </a:txBody>
                  <a:tcPr/>
                </a:tc>
                <a:tc>
                  <a:txBody>
                    <a:bodyPr/>
                    <a:lstStyle/>
                    <a:p>
                      <a:r>
                        <a:rPr lang="en-CA" sz="1200" baseline="0" dirty="0" smtClean="0"/>
                        <a:t>Skeleton Lake’s Water Level was declining.  Limited water supply.  Alberta Environment imposed restrictions.</a:t>
                      </a:r>
                      <a:endParaRPr lang="en-CA" sz="1200" dirty="0"/>
                    </a:p>
                  </a:txBody>
                  <a:tcPr/>
                </a:tc>
              </a:tr>
              <a:tr h="585065">
                <a:tc>
                  <a:txBody>
                    <a:bodyPr/>
                    <a:lstStyle/>
                    <a:p>
                      <a:r>
                        <a:rPr lang="en-CA" sz="1200" dirty="0" smtClean="0"/>
                        <a:t>Grassland Water Treatment</a:t>
                      </a:r>
                      <a:r>
                        <a:rPr lang="en-CA" sz="1200" baseline="0" dirty="0" smtClean="0"/>
                        <a:t> Plant</a:t>
                      </a:r>
                      <a:endParaRPr lang="en-CA" sz="1200" dirty="0"/>
                    </a:p>
                  </a:txBody>
                  <a:tcPr/>
                </a:tc>
                <a:tc>
                  <a:txBody>
                    <a:bodyPr/>
                    <a:lstStyle/>
                    <a:p>
                      <a:r>
                        <a:rPr lang="en-CA" sz="1200" dirty="0" smtClean="0"/>
                        <a:t>Road</a:t>
                      </a:r>
                      <a:r>
                        <a:rPr lang="en-CA" sz="1200" baseline="0" dirty="0" smtClean="0"/>
                        <a:t> Ditch - Seasonal Run Off</a:t>
                      </a:r>
                      <a:endParaRPr lang="en-CA" sz="1200" dirty="0"/>
                    </a:p>
                  </a:txBody>
                  <a:tcPr/>
                </a:tc>
                <a:tc>
                  <a:txBody>
                    <a:bodyPr/>
                    <a:lstStyle/>
                    <a:p>
                      <a:r>
                        <a:rPr lang="en-CA" sz="1200" dirty="0" smtClean="0"/>
                        <a:t>Limited supply and potential for contamination.  Some</a:t>
                      </a:r>
                      <a:r>
                        <a:rPr lang="en-CA" sz="1200" baseline="0" dirty="0" smtClean="0"/>
                        <a:t> dissolved organics and disinfection by-product concerns.</a:t>
                      </a:r>
                      <a:endParaRPr lang="en-CA" sz="1200" dirty="0"/>
                    </a:p>
                  </a:txBody>
                  <a:tcPr/>
                </a:tc>
              </a:tr>
              <a:tr h="409545">
                <a:tc>
                  <a:txBody>
                    <a:bodyPr/>
                    <a:lstStyle/>
                    <a:p>
                      <a:r>
                        <a:rPr lang="en-CA" sz="1200" dirty="0" smtClean="0"/>
                        <a:t>Wandering River Water Treatment Plant</a:t>
                      </a:r>
                      <a:endParaRPr lang="en-CA" sz="1200" dirty="0"/>
                    </a:p>
                  </a:txBody>
                  <a:tcPr/>
                </a:tc>
                <a:tc>
                  <a:txBody>
                    <a:bodyPr/>
                    <a:lstStyle/>
                    <a:p>
                      <a:r>
                        <a:rPr lang="en-CA" sz="1200" dirty="0" smtClean="0"/>
                        <a:t>Wandering River – Only seasonal intake</a:t>
                      </a:r>
                      <a:r>
                        <a:rPr lang="en-CA" sz="1200" baseline="0" dirty="0" smtClean="0"/>
                        <a:t>.  Raw water holding pond insufficient to supply winter demand to community.</a:t>
                      </a:r>
                      <a:endParaRPr lang="en-CA" sz="1200" dirty="0"/>
                    </a:p>
                  </a:txBody>
                  <a:tcPr/>
                </a:tc>
                <a:tc>
                  <a:txBody>
                    <a:bodyPr/>
                    <a:lstStyle/>
                    <a:p>
                      <a:r>
                        <a:rPr lang="en-CA" sz="1200" dirty="0" smtClean="0"/>
                        <a:t>Limited supply and significant dissolved</a:t>
                      </a:r>
                      <a:r>
                        <a:rPr lang="en-CA" sz="1200" baseline="0" dirty="0" smtClean="0"/>
                        <a:t> organics, disinfection by-product concerns and iron and manganese.</a:t>
                      </a:r>
                      <a:endParaRPr lang="en-CA" sz="1200" dirty="0"/>
                    </a:p>
                  </a:txBody>
                  <a:tcPr/>
                </a:tc>
              </a:tr>
            </a:tbl>
          </a:graphicData>
        </a:graphic>
      </p:graphicFrame>
      <p:sp>
        <p:nvSpPr>
          <p:cNvPr id="9" name="Rounded Rectangle 8"/>
          <p:cNvSpPr/>
          <p:nvPr/>
        </p:nvSpPr>
        <p:spPr>
          <a:xfrm>
            <a:off x="1043608" y="620688"/>
            <a:ext cx="756084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Many of the decentralized water treatment plants in the region had limited and/or less than ideal source water.</a:t>
            </a:r>
          </a:p>
          <a:p>
            <a:pPr algn="ctr"/>
            <a:r>
              <a:rPr lang="en-CA" dirty="0" smtClean="0"/>
              <a:t>“Raw Water Supply Challenges”</a:t>
            </a:r>
            <a:endParaRPr lang="en-CA"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49.JPG"/>
          <p:cNvPicPr>
            <a:picLocks noChangeAspect="1"/>
          </p:cNvPicPr>
          <p:nvPr/>
        </p:nvPicPr>
        <p:blipFill>
          <a:blip r:embed="rId2" cstate="print"/>
          <a:stretch>
            <a:fillRect/>
          </a:stretch>
        </p:blipFill>
        <p:spPr>
          <a:xfrm>
            <a:off x="467544" y="2492896"/>
            <a:ext cx="4668011" cy="3501008"/>
          </a:xfrm>
          <a:prstGeom prst="rect">
            <a:avLst/>
          </a:prstGeom>
        </p:spPr>
      </p:pic>
      <p:pic>
        <p:nvPicPr>
          <p:cNvPr id="3" name="Picture 2" descr="064.JPG"/>
          <p:cNvPicPr>
            <a:picLocks noChangeAspect="1"/>
          </p:cNvPicPr>
          <p:nvPr/>
        </p:nvPicPr>
        <p:blipFill>
          <a:blip r:embed="rId3" cstate="print"/>
          <a:stretch>
            <a:fillRect/>
          </a:stretch>
        </p:blipFill>
        <p:spPr>
          <a:xfrm>
            <a:off x="5382090" y="1844824"/>
            <a:ext cx="3165816" cy="4221088"/>
          </a:xfrm>
          <a:prstGeom prst="rect">
            <a:avLst/>
          </a:prstGeom>
        </p:spPr>
      </p:pic>
      <p:sp>
        <p:nvSpPr>
          <p:cNvPr id="4" name="Rounded Rectangle 3"/>
          <p:cNvSpPr/>
          <p:nvPr/>
        </p:nvSpPr>
        <p:spPr>
          <a:xfrm>
            <a:off x="899592" y="692696"/>
            <a:ext cx="3960440"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Grassland / Road Ditch and Dugout</a:t>
            </a:r>
            <a:endParaRPr lang="en-CA"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1115616" y="2132856"/>
          <a:ext cx="7704855" cy="4052424"/>
        </p:xfrm>
        <a:graphic>
          <a:graphicData uri="http://schemas.openxmlformats.org/drawingml/2006/table">
            <a:tbl>
              <a:tblPr firstRow="1" bandRow="1">
                <a:tableStyleId>{5C22544A-7EE6-4342-B048-85BDC9FD1C3A}</a:tableStyleId>
              </a:tblPr>
              <a:tblGrid>
                <a:gridCol w="2568285"/>
                <a:gridCol w="2568285"/>
                <a:gridCol w="2568285"/>
              </a:tblGrid>
              <a:tr h="234026">
                <a:tc>
                  <a:txBody>
                    <a:bodyPr/>
                    <a:lstStyle/>
                    <a:p>
                      <a:r>
                        <a:rPr lang="en-CA" dirty="0" smtClean="0"/>
                        <a:t>Water Treatment Plant</a:t>
                      </a:r>
                      <a:endParaRPr lang="en-CA" dirty="0"/>
                    </a:p>
                  </a:txBody>
                  <a:tcPr/>
                </a:tc>
                <a:tc>
                  <a:txBody>
                    <a:bodyPr/>
                    <a:lstStyle/>
                    <a:p>
                      <a:r>
                        <a:rPr lang="en-CA" dirty="0" smtClean="0"/>
                        <a:t>Source</a:t>
                      </a:r>
                      <a:endParaRPr lang="en-CA" dirty="0"/>
                    </a:p>
                  </a:txBody>
                  <a:tcPr/>
                </a:tc>
                <a:tc>
                  <a:txBody>
                    <a:bodyPr/>
                    <a:lstStyle/>
                    <a:p>
                      <a:r>
                        <a:rPr lang="en-CA" dirty="0" smtClean="0"/>
                        <a:t>Concerns</a:t>
                      </a:r>
                      <a:endParaRPr lang="en-CA" dirty="0"/>
                    </a:p>
                  </a:txBody>
                  <a:tcPr/>
                </a:tc>
              </a:tr>
              <a:tr h="760584">
                <a:tc>
                  <a:txBody>
                    <a:bodyPr/>
                    <a:lstStyle/>
                    <a:p>
                      <a:r>
                        <a:rPr lang="en-CA" sz="1200" dirty="0" smtClean="0"/>
                        <a:t>Athabasca Water Treatment Plant</a:t>
                      </a:r>
                      <a:endParaRPr lang="en-CA" sz="1200" dirty="0"/>
                    </a:p>
                  </a:txBody>
                  <a:tcPr/>
                </a:tc>
                <a:tc>
                  <a:txBody>
                    <a:bodyPr/>
                    <a:lstStyle/>
                    <a:p>
                      <a:r>
                        <a:rPr lang="en-CA" sz="1200" dirty="0" smtClean="0"/>
                        <a:t>Athabasca River at Athabasca</a:t>
                      </a:r>
                      <a:r>
                        <a:rPr lang="en-CA" sz="1200" baseline="0" dirty="0" smtClean="0"/>
                        <a:t> </a:t>
                      </a:r>
                      <a:endParaRPr lang="en-CA" sz="1200" dirty="0"/>
                    </a:p>
                  </a:txBody>
                  <a:tcPr/>
                </a:tc>
                <a:tc>
                  <a:txBody>
                    <a:bodyPr/>
                    <a:lstStyle/>
                    <a:p>
                      <a:r>
                        <a:rPr lang="en-CA" sz="1200" dirty="0" smtClean="0"/>
                        <a:t>Highly variable</a:t>
                      </a:r>
                      <a:r>
                        <a:rPr lang="en-CA" sz="1200" baseline="0" dirty="0" smtClean="0"/>
                        <a:t> flows and potential for upstream contamination and flooding.</a:t>
                      </a:r>
                      <a:endParaRPr lang="en-CA" sz="1200" dirty="0"/>
                    </a:p>
                  </a:txBody>
                  <a:tcPr/>
                </a:tc>
              </a:tr>
              <a:tr h="409545">
                <a:tc>
                  <a:txBody>
                    <a:bodyPr/>
                    <a:lstStyle/>
                    <a:p>
                      <a:r>
                        <a:rPr lang="en-CA" sz="1200" dirty="0" err="1" smtClean="0"/>
                        <a:t>Colinton</a:t>
                      </a:r>
                      <a:r>
                        <a:rPr lang="en-CA" sz="1200" dirty="0" smtClean="0"/>
                        <a:t> Water Treatment Plant</a:t>
                      </a:r>
                      <a:endParaRPr lang="en-CA" sz="1200" dirty="0"/>
                    </a:p>
                  </a:txBody>
                  <a:tcPr/>
                </a:tc>
                <a:tc>
                  <a:txBody>
                    <a:bodyPr/>
                    <a:lstStyle/>
                    <a:p>
                      <a:r>
                        <a:rPr lang="en-CA" sz="1200" baseline="0" dirty="0" smtClean="0"/>
                        <a:t>Water Well - Ground Water</a:t>
                      </a:r>
                      <a:endParaRPr lang="en-CA" sz="1200" dirty="0"/>
                    </a:p>
                  </a:txBody>
                  <a:tcPr/>
                </a:tc>
                <a:tc>
                  <a:txBody>
                    <a:bodyPr/>
                    <a:lstStyle/>
                    <a:p>
                      <a:r>
                        <a:rPr lang="en-CA" sz="1200" dirty="0" smtClean="0"/>
                        <a:t>Iron and</a:t>
                      </a:r>
                      <a:r>
                        <a:rPr lang="en-CA" sz="1200" baseline="0" dirty="0" smtClean="0"/>
                        <a:t> the related operational difficulties.</a:t>
                      </a:r>
                      <a:endParaRPr lang="en-CA" sz="1200" dirty="0"/>
                    </a:p>
                  </a:txBody>
                  <a:tcPr/>
                </a:tc>
              </a:tr>
              <a:tr h="409545">
                <a:tc>
                  <a:txBody>
                    <a:bodyPr/>
                    <a:lstStyle/>
                    <a:p>
                      <a:r>
                        <a:rPr lang="en-CA" sz="1200" dirty="0" smtClean="0"/>
                        <a:t>Boyle Water</a:t>
                      </a:r>
                      <a:r>
                        <a:rPr lang="en-CA" sz="1200" baseline="0" dirty="0" smtClean="0"/>
                        <a:t> Treatment Plant</a:t>
                      </a:r>
                      <a:endParaRPr lang="en-CA" sz="1200" dirty="0"/>
                    </a:p>
                  </a:txBody>
                  <a:tcPr/>
                </a:tc>
                <a:tc>
                  <a:txBody>
                    <a:bodyPr/>
                    <a:lstStyle/>
                    <a:p>
                      <a:r>
                        <a:rPr lang="en-CA" sz="1200" dirty="0" smtClean="0"/>
                        <a:t>Skeleton Lake</a:t>
                      </a:r>
                      <a:endParaRPr lang="en-CA" sz="1200" dirty="0"/>
                    </a:p>
                  </a:txBody>
                  <a:tcPr/>
                </a:tc>
                <a:tc>
                  <a:txBody>
                    <a:bodyPr/>
                    <a:lstStyle/>
                    <a:p>
                      <a:r>
                        <a:rPr lang="en-CA" sz="1200" baseline="0" dirty="0" smtClean="0"/>
                        <a:t>Skeleton Lake’s Water Level was declining.  Limited water supply.  Alberta Environment imposed restrictions.</a:t>
                      </a:r>
                      <a:endParaRPr lang="en-CA" sz="1200" dirty="0"/>
                    </a:p>
                  </a:txBody>
                  <a:tcPr/>
                </a:tc>
              </a:tr>
              <a:tr h="585065">
                <a:tc>
                  <a:txBody>
                    <a:bodyPr/>
                    <a:lstStyle/>
                    <a:p>
                      <a:r>
                        <a:rPr lang="en-CA" sz="1200" dirty="0" smtClean="0"/>
                        <a:t>Grassland Water Treatment</a:t>
                      </a:r>
                      <a:r>
                        <a:rPr lang="en-CA" sz="1200" baseline="0" dirty="0" smtClean="0"/>
                        <a:t> Plant</a:t>
                      </a:r>
                      <a:endParaRPr lang="en-CA" sz="1200" dirty="0"/>
                    </a:p>
                  </a:txBody>
                  <a:tcPr/>
                </a:tc>
                <a:tc>
                  <a:txBody>
                    <a:bodyPr/>
                    <a:lstStyle/>
                    <a:p>
                      <a:r>
                        <a:rPr lang="en-CA" sz="1200" dirty="0" smtClean="0"/>
                        <a:t>Road</a:t>
                      </a:r>
                      <a:r>
                        <a:rPr lang="en-CA" sz="1200" baseline="0" dirty="0" smtClean="0"/>
                        <a:t> Ditch - Seasonal Run Off</a:t>
                      </a:r>
                      <a:endParaRPr lang="en-CA" sz="1200" dirty="0"/>
                    </a:p>
                  </a:txBody>
                  <a:tcPr/>
                </a:tc>
                <a:tc>
                  <a:txBody>
                    <a:bodyPr/>
                    <a:lstStyle/>
                    <a:p>
                      <a:r>
                        <a:rPr lang="en-CA" sz="1200" dirty="0" smtClean="0"/>
                        <a:t>Limited supply and potential for contamination.  Some</a:t>
                      </a:r>
                      <a:r>
                        <a:rPr lang="en-CA" sz="1200" baseline="0" dirty="0" smtClean="0"/>
                        <a:t> dissolved organics and disinfection by-product concerns.</a:t>
                      </a:r>
                      <a:endParaRPr lang="en-CA" sz="1200" dirty="0"/>
                    </a:p>
                  </a:txBody>
                  <a:tcPr/>
                </a:tc>
              </a:tr>
              <a:tr h="409545">
                <a:tc>
                  <a:txBody>
                    <a:bodyPr/>
                    <a:lstStyle/>
                    <a:p>
                      <a:r>
                        <a:rPr lang="en-CA" sz="1200" dirty="0" smtClean="0"/>
                        <a:t>Wandering River Water Treatment Plant</a:t>
                      </a:r>
                      <a:endParaRPr lang="en-CA" sz="1200" dirty="0"/>
                    </a:p>
                  </a:txBody>
                  <a:tcPr/>
                </a:tc>
                <a:tc>
                  <a:txBody>
                    <a:bodyPr/>
                    <a:lstStyle/>
                    <a:p>
                      <a:r>
                        <a:rPr lang="en-CA" sz="1200" dirty="0" smtClean="0"/>
                        <a:t>Wandering River – Only seasonal intake</a:t>
                      </a:r>
                      <a:r>
                        <a:rPr lang="en-CA" sz="1200" baseline="0" dirty="0" smtClean="0"/>
                        <a:t>.  Raw water holding pond insufficient to supply winter demand to community.</a:t>
                      </a:r>
                      <a:endParaRPr lang="en-CA" sz="1200" dirty="0"/>
                    </a:p>
                  </a:txBody>
                  <a:tcPr/>
                </a:tc>
                <a:tc>
                  <a:txBody>
                    <a:bodyPr/>
                    <a:lstStyle/>
                    <a:p>
                      <a:r>
                        <a:rPr lang="en-CA" sz="1200" dirty="0" smtClean="0"/>
                        <a:t>Limited supply and significant dissolved</a:t>
                      </a:r>
                      <a:r>
                        <a:rPr lang="en-CA" sz="1200" baseline="0" dirty="0" smtClean="0"/>
                        <a:t> organics, disinfection by-product concerns and iron and manganese.</a:t>
                      </a:r>
                      <a:endParaRPr lang="en-CA" sz="1200" dirty="0"/>
                    </a:p>
                  </a:txBody>
                  <a:tcPr/>
                </a:tc>
              </a:tr>
            </a:tbl>
          </a:graphicData>
        </a:graphic>
      </p:graphicFrame>
      <p:sp>
        <p:nvSpPr>
          <p:cNvPr id="9" name="Rounded Rectangle 8"/>
          <p:cNvSpPr/>
          <p:nvPr/>
        </p:nvSpPr>
        <p:spPr>
          <a:xfrm>
            <a:off x="1043608" y="620688"/>
            <a:ext cx="756084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Many of the decentralized water treatment plants in the region had limited and/or less than ideal source water.</a:t>
            </a:r>
          </a:p>
          <a:p>
            <a:pPr algn="ctr"/>
            <a:r>
              <a:rPr lang="en-CA" dirty="0" smtClean="0"/>
              <a:t>“Raw Water Supply Challenges”</a:t>
            </a:r>
            <a:endParaRPr lang="en-CA"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033 Don SAINDON 001 R.jpg"/>
          <p:cNvPicPr>
            <a:picLocks noChangeAspect="1"/>
          </p:cNvPicPr>
          <p:nvPr/>
        </p:nvPicPr>
        <p:blipFill>
          <a:blip r:embed="rId2" cstate="print"/>
          <a:stretch>
            <a:fillRect/>
          </a:stretch>
        </p:blipFill>
        <p:spPr>
          <a:xfrm>
            <a:off x="323528" y="692696"/>
            <a:ext cx="2688299" cy="2016224"/>
          </a:xfrm>
          <a:prstGeom prst="rect">
            <a:avLst/>
          </a:prstGeom>
        </p:spPr>
      </p:pic>
      <p:pic>
        <p:nvPicPr>
          <p:cNvPr id="5" name="Picture 4" descr="012.JPG"/>
          <p:cNvPicPr>
            <a:picLocks noChangeAspect="1"/>
          </p:cNvPicPr>
          <p:nvPr/>
        </p:nvPicPr>
        <p:blipFill>
          <a:blip r:embed="rId3" cstate="print"/>
          <a:stretch>
            <a:fillRect/>
          </a:stretch>
        </p:blipFill>
        <p:spPr>
          <a:xfrm>
            <a:off x="1043608" y="2276872"/>
            <a:ext cx="2400000" cy="1800000"/>
          </a:xfrm>
          <a:prstGeom prst="rect">
            <a:avLst/>
          </a:prstGeom>
        </p:spPr>
      </p:pic>
      <p:pic>
        <p:nvPicPr>
          <p:cNvPr id="6" name="Picture 5" descr="A and W.JPG"/>
          <p:cNvPicPr>
            <a:picLocks noChangeAspect="1"/>
          </p:cNvPicPr>
          <p:nvPr/>
        </p:nvPicPr>
        <p:blipFill>
          <a:blip r:embed="rId4" cstate="print"/>
          <a:stretch>
            <a:fillRect/>
          </a:stretch>
        </p:blipFill>
        <p:spPr>
          <a:xfrm>
            <a:off x="5724128" y="4797152"/>
            <a:ext cx="2400000" cy="1800000"/>
          </a:xfrm>
          <a:prstGeom prst="rect">
            <a:avLst/>
          </a:prstGeom>
        </p:spPr>
      </p:pic>
      <p:sp>
        <p:nvSpPr>
          <p:cNvPr id="8" name="Rounded Rectangle 7"/>
          <p:cNvSpPr/>
          <p:nvPr/>
        </p:nvSpPr>
        <p:spPr>
          <a:xfrm>
            <a:off x="4427984" y="1484784"/>
            <a:ext cx="3888432"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Wandering River / Seasonal intake and holding pond</a:t>
            </a:r>
            <a:endParaRPr lang="en-CA" dirty="0"/>
          </a:p>
        </p:txBody>
      </p:sp>
      <p:pic>
        <p:nvPicPr>
          <p:cNvPr id="7" name="Picture 6" descr="WR Pumping April 14 08 004.jpg"/>
          <p:cNvPicPr>
            <a:picLocks noChangeAspect="1"/>
          </p:cNvPicPr>
          <p:nvPr/>
        </p:nvPicPr>
        <p:blipFill>
          <a:blip r:embed="rId5" cstate="print"/>
          <a:stretch>
            <a:fillRect/>
          </a:stretch>
        </p:blipFill>
        <p:spPr>
          <a:xfrm>
            <a:off x="3707904" y="4221088"/>
            <a:ext cx="2405186" cy="1800200"/>
          </a:xfrm>
          <a:prstGeom prst="rect">
            <a:avLst/>
          </a:prstGeom>
        </p:spPr>
      </p:pic>
      <p:pic>
        <p:nvPicPr>
          <p:cNvPr id="9" name="Picture 8" descr="1.JPG"/>
          <p:cNvPicPr>
            <a:picLocks noChangeAspect="1"/>
          </p:cNvPicPr>
          <p:nvPr/>
        </p:nvPicPr>
        <p:blipFill>
          <a:blip r:embed="rId6" cstate="print"/>
          <a:stretch>
            <a:fillRect/>
          </a:stretch>
        </p:blipFill>
        <p:spPr>
          <a:xfrm>
            <a:off x="2051720" y="3645024"/>
            <a:ext cx="2495621" cy="165618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971600" y="1412776"/>
          <a:ext cx="7776864" cy="4140869"/>
        </p:xfrm>
        <a:graphic>
          <a:graphicData uri="http://schemas.openxmlformats.org/drawingml/2006/table">
            <a:tbl>
              <a:tblPr firstRow="1" bandRow="1">
                <a:tableStyleId>{5C22544A-7EE6-4342-B048-85BDC9FD1C3A}</a:tableStyleId>
              </a:tblPr>
              <a:tblGrid>
                <a:gridCol w="2592288"/>
                <a:gridCol w="2592288"/>
                <a:gridCol w="2592288"/>
              </a:tblGrid>
              <a:tr h="663674">
                <a:tc>
                  <a:txBody>
                    <a:bodyPr/>
                    <a:lstStyle/>
                    <a:p>
                      <a:r>
                        <a:rPr lang="en-CA" dirty="0" smtClean="0"/>
                        <a:t>Water Treatment Plant</a:t>
                      </a:r>
                      <a:endParaRPr lang="en-CA" dirty="0"/>
                    </a:p>
                  </a:txBody>
                  <a:tcPr/>
                </a:tc>
                <a:tc>
                  <a:txBody>
                    <a:bodyPr/>
                    <a:lstStyle/>
                    <a:p>
                      <a:r>
                        <a:rPr lang="en-CA" dirty="0" smtClean="0"/>
                        <a:t>Type of Plant</a:t>
                      </a:r>
                      <a:endParaRPr lang="en-CA" dirty="0"/>
                    </a:p>
                  </a:txBody>
                  <a:tcPr/>
                </a:tc>
                <a:tc>
                  <a:txBody>
                    <a:bodyPr/>
                    <a:lstStyle/>
                    <a:p>
                      <a:r>
                        <a:rPr lang="en-CA" dirty="0" smtClean="0"/>
                        <a:t>Established and</a:t>
                      </a:r>
                      <a:r>
                        <a:rPr lang="en-CA" baseline="0" dirty="0" smtClean="0"/>
                        <a:t> Upgrades</a:t>
                      </a:r>
                      <a:endParaRPr lang="en-CA" dirty="0"/>
                    </a:p>
                  </a:txBody>
                  <a:tcPr/>
                </a:tc>
              </a:tr>
              <a:tr h="848494">
                <a:tc>
                  <a:txBody>
                    <a:bodyPr/>
                    <a:lstStyle/>
                    <a:p>
                      <a:r>
                        <a:rPr lang="en-CA" sz="1200" dirty="0" smtClean="0"/>
                        <a:t>Athabasca</a:t>
                      </a:r>
                      <a:r>
                        <a:rPr lang="en-CA" sz="1200" baseline="0" dirty="0" smtClean="0"/>
                        <a:t> WTP</a:t>
                      </a:r>
                      <a:endParaRPr lang="en-CA" sz="1200" dirty="0"/>
                    </a:p>
                  </a:txBody>
                  <a:tcPr/>
                </a:tc>
                <a:tc>
                  <a:txBody>
                    <a:bodyPr/>
                    <a:lstStyle/>
                    <a:p>
                      <a:r>
                        <a:rPr lang="en-CA" sz="1200" dirty="0" smtClean="0"/>
                        <a:t>Conventional</a:t>
                      </a:r>
                      <a:r>
                        <a:rPr lang="en-CA" sz="1200" baseline="0" dirty="0" smtClean="0"/>
                        <a:t>-</a:t>
                      </a:r>
                      <a:r>
                        <a:rPr lang="en-CA" sz="1200" baseline="0" dirty="0" err="1" smtClean="0"/>
                        <a:t>ish</a:t>
                      </a:r>
                      <a:r>
                        <a:rPr lang="en-CA" sz="1200" baseline="0" dirty="0" smtClean="0"/>
                        <a:t> clarifiers and multi -media (sand) filters that backwashed to Athabasca River – Free Chlorine</a:t>
                      </a:r>
                      <a:endParaRPr lang="en-CA" sz="1200" dirty="0"/>
                    </a:p>
                  </a:txBody>
                  <a:tcPr/>
                </a:tc>
                <a:tc>
                  <a:txBody>
                    <a:bodyPr/>
                    <a:lstStyle/>
                    <a:p>
                      <a:r>
                        <a:rPr lang="en-CA" sz="1200" dirty="0" smtClean="0"/>
                        <a:t>1914,1950’s,1980’s</a:t>
                      </a:r>
                      <a:endParaRPr lang="en-CA" sz="1200" dirty="0"/>
                    </a:p>
                  </a:txBody>
                  <a:tcPr/>
                </a:tc>
              </a:tr>
              <a:tr h="663674">
                <a:tc>
                  <a:txBody>
                    <a:bodyPr/>
                    <a:lstStyle/>
                    <a:p>
                      <a:r>
                        <a:rPr lang="en-CA" sz="1200" dirty="0" err="1" smtClean="0"/>
                        <a:t>Colinton</a:t>
                      </a:r>
                      <a:r>
                        <a:rPr lang="en-CA" sz="1200" dirty="0" smtClean="0"/>
                        <a:t> WTP</a:t>
                      </a:r>
                      <a:endParaRPr lang="en-CA" sz="1200" dirty="0"/>
                    </a:p>
                  </a:txBody>
                  <a:tcPr/>
                </a:tc>
                <a:tc>
                  <a:txBody>
                    <a:bodyPr/>
                    <a:lstStyle/>
                    <a:p>
                      <a:r>
                        <a:rPr lang="en-CA" sz="1200" dirty="0" smtClean="0"/>
                        <a:t>Ion</a:t>
                      </a:r>
                      <a:r>
                        <a:rPr lang="en-CA" sz="1200" baseline="0" dirty="0" smtClean="0"/>
                        <a:t> exchange - Free Chlorine </a:t>
                      </a:r>
                      <a:endParaRPr lang="en-CA" sz="1200" dirty="0"/>
                    </a:p>
                  </a:txBody>
                  <a:tcPr/>
                </a:tc>
                <a:tc>
                  <a:txBody>
                    <a:bodyPr/>
                    <a:lstStyle/>
                    <a:p>
                      <a:r>
                        <a:rPr lang="en-CA" sz="1200" dirty="0" smtClean="0"/>
                        <a:t>?, 1990’s</a:t>
                      </a:r>
                      <a:endParaRPr lang="en-CA" sz="1200" dirty="0"/>
                    </a:p>
                  </a:txBody>
                  <a:tcPr/>
                </a:tc>
              </a:tr>
              <a:tr h="632470">
                <a:tc>
                  <a:txBody>
                    <a:bodyPr/>
                    <a:lstStyle/>
                    <a:p>
                      <a:r>
                        <a:rPr lang="en-CA" sz="1200" dirty="0" smtClean="0"/>
                        <a:t>Boyle WTP</a:t>
                      </a:r>
                      <a:endParaRPr lang="en-CA" sz="1200" dirty="0"/>
                    </a:p>
                  </a:txBody>
                  <a:tcPr/>
                </a:tc>
                <a:tc>
                  <a:txBody>
                    <a:bodyPr/>
                    <a:lstStyle/>
                    <a:p>
                      <a:r>
                        <a:rPr lang="en-CA" sz="1200" dirty="0" smtClean="0"/>
                        <a:t>Package clarifier/multi-media (sand) filters</a:t>
                      </a:r>
                      <a:r>
                        <a:rPr lang="en-CA" sz="1200" baseline="0" dirty="0" smtClean="0"/>
                        <a:t> sand – Free Chlorine disinfection</a:t>
                      </a:r>
                      <a:endParaRPr lang="en-CA" sz="1200" dirty="0"/>
                    </a:p>
                  </a:txBody>
                  <a:tcPr/>
                </a:tc>
                <a:tc>
                  <a:txBody>
                    <a:bodyPr/>
                    <a:lstStyle/>
                    <a:p>
                      <a:endParaRPr lang="en-CA" sz="1200" dirty="0"/>
                    </a:p>
                  </a:txBody>
                  <a:tcPr/>
                </a:tc>
              </a:tr>
              <a:tr h="692477">
                <a:tc>
                  <a:txBody>
                    <a:bodyPr/>
                    <a:lstStyle/>
                    <a:p>
                      <a:r>
                        <a:rPr lang="en-CA" sz="1200" dirty="0" smtClean="0"/>
                        <a:t>Grassland WTP</a:t>
                      </a:r>
                      <a:endParaRPr lang="en-CA" sz="1200" dirty="0"/>
                    </a:p>
                  </a:txBody>
                  <a:tcPr/>
                </a:tc>
                <a:tc>
                  <a:txBody>
                    <a:bodyPr/>
                    <a:lstStyle/>
                    <a:p>
                      <a:r>
                        <a:rPr lang="en-CA" sz="1200" dirty="0" smtClean="0"/>
                        <a:t>Package clarifier/multi-media (sand) filters</a:t>
                      </a:r>
                      <a:r>
                        <a:rPr lang="en-CA" sz="1200" baseline="0" dirty="0" smtClean="0"/>
                        <a:t> sand – Free Chlorine disinfection</a:t>
                      </a:r>
                      <a:endParaRPr lang="en-CA" sz="1200" dirty="0"/>
                    </a:p>
                  </a:txBody>
                  <a:tcPr/>
                </a:tc>
                <a:tc>
                  <a:txBody>
                    <a:bodyPr/>
                    <a:lstStyle/>
                    <a:p>
                      <a:r>
                        <a:rPr lang="en-CA" sz="1200" dirty="0" smtClean="0"/>
                        <a:t>1970’s or 80’s,</a:t>
                      </a:r>
                      <a:r>
                        <a:rPr lang="en-CA" sz="1200" baseline="0" dirty="0" smtClean="0"/>
                        <a:t> 1990’s</a:t>
                      </a:r>
                      <a:endParaRPr lang="en-CA" sz="1200" dirty="0"/>
                    </a:p>
                  </a:txBody>
                  <a:tcPr/>
                </a:tc>
              </a:tr>
              <a:tr h="0">
                <a:tc>
                  <a:txBody>
                    <a:bodyPr/>
                    <a:lstStyle/>
                    <a:p>
                      <a:r>
                        <a:rPr lang="en-CA" sz="1200" dirty="0" smtClean="0"/>
                        <a:t>Wandering</a:t>
                      </a:r>
                      <a:r>
                        <a:rPr lang="en-CA" sz="1200" baseline="0" dirty="0" smtClean="0"/>
                        <a:t> River WTP</a:t>
                      </a:r>
                      <a:endParaRPr lang="en-CA"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t>Package clarifier/multi media (sand) filters</a:t>
                      </a:r>
                      <a:r>
                        <a:rPr lang="en-CA" sz="1200" baseline="0" dirty="0" smtClean="0"/>
                        <a:t> sand – Free Chlorine disinfection</a:t>
                      </a:r>
                      <a:endParaRPr lang="en-CA" sz="1200" dirty="0" smtClean="0"/>
                    </a:p>
                    <a:p>
                      <a:r>
                        <a:rPr lang="en-CA" sz="1200" baseline="0" dirty="0" smtClean="0"/>
                        <a:t> </a:t>
                      </a:r>
                      <a:endParaRPr lang="en-CA" sz="1200" dirty="0"/>
                    </a:p>
                  </a:txBody>
                  <a:tcPr/>
                </a:tc>
                <a:tc>
                  <a:txBody>
                    <a:bodyPr/>
                    <a:lstStyle/>
                    <a:p>
                      <a:r>
                        <a:rPr lang="en-CA" sz="1200" dirty="0" smtClean="0"/>
                        <a:t>1970’s,</a:t>
                      </a:r>
                      <a:r>
                        <a:rPr lang="en-CA" sz="1200" baseline="0" dirty="0" smtClean="0"/>
                        <a:t> 1990’s</a:t>
                      </a:r>
                      <a:endParaRPr lang="en-CA" sz="1200" dirty="0"/>
                    </a:p>
                  </a:txBody>
                  <a:tcPr/>
                </a:tc>
              </a:tr>
            </a:tbl>
          </a:graphicData>
        </a:graphic>
      </p:graphicFrame>
      <p:sp>
        <p:nvSpPr>
          <p:cNvPr id="5" name="Rounded Rectangle 4"/>
          <p:cNvSpPr/>
          <p:nvPr/>
        </p:nvSpPr>
        <p:spPr>
          <a:xfrm>
            <a:off x="899592" y="548680"/>
            <a:ext cx="792088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t>The Region’s Water Treatment Plants Prior to Commission </a:t>
            </a:r>
            <a:endParaRPr lang="en-CA" b="1" dirty="0"/>
          </a:p>
        </p:txBody>
      </p:sp>
      <p:pic>
        <p:nvPicPr>
          <p:cNvPr id="71682" name="Picture 2" descr="C:\Users\Jamie.ARWSC\AppData\Local\Microsoft\Windows\Temporary Internet Files\Content.IE5\X56K1Q29\MC900089546[1].wmf"/>
          <p:cNvPicPr>
            <a:picLocks noChangeAspect="1" noChangeArrowheads="1"/>
          </p:cNvPicPr>
          <p:nvPr/>
        </p:nvPicPr>
        <p:blipFill>
          <a:blip r:embed="rId2" cstate="print"/>
          <a:srcRect/>
          <a:stretch>
            <a:fillRect/>
          </a:stretch>
        </p:blipFill>
        <p:spPr bwMode="auto">
          <a:xfrm>
            <a:off x="2987824" y="2564904"/>
            <a:ext cx="3543276" cy="355934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682"/>
                                        </p:tgtEl>
                                        <p:attrNameLst>
                                          <p:attrName>style.visibility</p:attrName>
                                        </p:attrNameLst>
                                      </p:cBhvr>
                                      <p:to>
                                        <p:strVal val="visible"/>
                                      </p:to>
                                    </p:set>
                                    <p:anim calcmode="lin" valueType="num">
                                      <p:cBhvr additive="base">
                                        <p:cTn id="7" dur="500" fill="hold"/>
                                        <p:tgtEl>
                                          <p:spTgt spid="71682"/>
                                        </p:tgtEl>
                                        <p:attrNameLst>
                                          <p:attrName>ppt_x</p:attrName>
                                        </p:attrNameLst>
                                      </p:cBhvr>
                                      <p:tavLst>
                                        <p:tav tm="0">
                                          <p:val>
                                            <p:strVal val="#ppt_x"/>
                                          </p:val>
                                        </p:tav>
                                        <p:tav tm="100000">
                                          <p:val>
                                            <p:strVal val="#ppt_x"/>
                                          </p:val>
                                        </p:tav>
                                      </p:tavLst>
                                    </p:anim>
                                    <p:anim calcmode="lin" valueType="num">
                                      <p:cBhvr additive="base">
                                        <p:cTn id="8" dur="500" fill="hold"/>
                                        <p:tgtEl>
                                          <p:spTgt spid="716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Users\Jamie.ARWSC\AppData\Local\Microsoft\Windows\Temporary Internet Files\Content.IE5\SGOAG7WG\MC900082279[1].wmf"/>
          <p:cNvPicPr>
            <a:picLocks noChangeAspect="1" noChangeArrowheads="1"/>
          </p:cNvPicPr>
          <p:nvPr/>
        </p:nvPicPr>
        <p:blipFill>
          <a:blip r:embed="rId2" cstate="print"/>
          <a:srcRect/>
          <a:stretch>
            <a:fillRect/>
          </a:stretch>
        </p:blipFill>
        <p:spPr bwMode="auto">
          <a:xfrm>
            <a:off x="4644008" y="3573016"/>
            <a:ext cx="1933956" cy="1762963"/>
          </a:xfrm>
          <a:prstGeom prst="rect">
            <a:avLst/>
          </a:prstGeom>
          <a:noFill/>
        </p:spPr>
      </p:pic>
      <p:sp>
        <p:nvSpPr>
          <p:cNvPr id="5" name="Cloud Callout 4"/>
          <p:cNvSpPr/>
          <p:nvPr/>
        </p:nvSpPr>
        <p:spPr>
          <a:xfrm>
            <a:off x="1043608" y="1124744"/>
            <a:ext cx="3240360" cy="2088232"/>
          </a:xfrm>
          <a:prstGeom prst="cloudCallout">
            <a:avLst>
              <a:gd name="adj1" fmla="val 50134"/>
              <a:gd name="adj2" fmla="val 1015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What .. I mean who is the Aspen Regional Water Services Commission?</a:t>
            </a:r>
            <a:endParaRPr lang="en-CA"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rbangovernance.files.wordpress.com/2012/02/std.png?w=345&amp;h=449">
            <a:hlinkClick r:id="rId2"/>
          </p:cNvPr>
          <p:cNvPicPr>
            <a:picLocks noChangeAspect="1" noChangeArrowheads="1"/>
          </p:cNvPicPr>
          <p:nvPr/>
        </p:nvPicPr>
        <p:blipFill>
          <a:blip r:embed="rId3" cstate="print"/>
          <a:srcRect/>
          <a:stretch>
            <a:fillRect/>
          </a:stretch>
        </p:blipFill>
        <p:spPr bwMode="auto">
          <a:xfrm>
            <a:off x="5436096" y="2708920"/>
            <a:ext cx="2190750" cy="2847976"/>
          </a:xfrm>
          <a:prstGeom prst="rect">
            <a:avLst/>
          </a:prstGeom>
          <a:noFill/>
        </p:spPr>
      </p:pic>
      <p:sp>
        <p:nvSpPr>
          <p:cNvPr id="6" name="Rounded Rectangle 5"/>
          <p:cNvSpPr/>
          <p:nvPr/>
        </p:nvSpPr>
        <p:spPr>
          <a:xfrm>
            <a:off x="1763688" y="548680"/>
            <a:ext cx="5184576"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But what is required in a Water Treatment  Plant or a regional system in 2009?</a:t>
            </a:r>
          </a:p>
          <a:p>
            <a:pPr algn="ctr"/>
            <a:r>
              <a:rPr lang="en-CA" dirty="0" smtClean="0"/>
              <a:t>The Science has evolved!</a:t>
            </a:r>
          </a:p>
          <a:p>
            <a:pPr algn="ctr"/>
            <a:r>
              <a:rPr lang="en-CA" dirty="0" smtClean="0"/>
              <a:t>Water Treatment has evolved!</a:t>
            </a:r>
          </a:p>
          <a:p>
            <a:pPr algn="ctr"/>
            <a:r>
              <a:rPr lang="en-CA" dirty="0" smtClean="0"/>
              <a:t>Even the regulator evolved!</a:t>
            </a:r>
          </a:p>
          <a:p>
            <a:pPr algn="ctr"/>
            <a:r>
              <a:rPr lang="en-CA" dirty="0" smtClean="0"/>
              <a:t>How do you make it happen?</a:t>
            </a:r>
            <a:endParaRPr lang="en-CA" dirty="0"/>
          </a:p>
        </p:txBody>
      </p:sp>
      <p:pic>
        <p:nvPicPr>
          <p:cNvPr id="68612" name="Picture 4" descr="Graph showing the death rate for infectious diseases, per 100,000 population - United States, 1900-1996. In 1900, the death rate was 800 per 1000 people and 40 states have health departments. Around 1915, the first continuous use of chlorine in water in the United States Occurred, and in 1917 the Spanish Influenza pandemic struck the world. In the early 1920s, the last human-to-human transmission of plague occurred. After 1940, penicillin was first administered. In the 1950s, the Salk vaccine was first given. In the 1960s, Congress passed the Vaccination Assistance Act."/>
          <p:cNvPicPr>
            <a:picLocks noChangeAspect="1" noChangeArrowheads="1"/>
          </p:cNvPicPr>
          <p:nvPr/>
        </p:nvPicPr>
        <p:blipFill>
          <a:blip r:embed="rId4" cstate="print"/>
          <a:srcRect/>
          <a:stretch>
            <a:fillRect/>
          </a:stretch>
        </p:blipFill>
        <p:spPr bwMode="auto">
          <a:xfrm>
            <a:off x="1043608" y="4149080"/>
            <a:ext cx="3600000" cy="2108392"/>
          </a:xfrm>
          <a:prstGeom prst="rect">
            <a:avLst/>
          </a:prstGeom>
          <a:noFill/>
        </p:spPr>
      </p:pic>
      <p:pic>
        <p:nvPicPr>
          <p:cNvPr id="76802" name="Picture 2" descr="Cryptosporidium and Giardia image"/>
          <p:cNvPicPr>
            <a:picLocks noChangeAspect="1" noChangeArrowheads="1"/>
          </p:cNvPicPr>
          <p:nvPr/>
        </p:nvPicPr>
        <p:blipFill>
          <a:blip r:embed="rId5" cstate="print"/>
          <a:srcRect/>
          <a:stretch>
            <a:fillRect/>
          </a:stretch>
        </p:blipFill>
        <p:spPr bwMode="auto">
          <a:xfrm>
            <a:off x="2051720" y="2708920"/>
            <a:ext cx="1800000" cy="1217964"/>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331640" y="908720"/>
            <a:ext cx="6336704"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One solution is - REGIONALIZATION</a:t>
            </a:r>
            <a:endParaRPr lang="en-CA" dirty="0"/>
          </a:p>
        </p:txBody>
      </p:sp>
      <p:sp>
        <p:nvSpPr>
          <p:cNvPr id="10" name="TextBox 9"/>
          <p:cNvSpPr txBox="1"/>
          <p:nvPr/>
        </p:nvSpPr>
        <p:spPr>
          <a:xfrm>
            <a:off x="1979712" y="2564904"/>
            <a:ext cx="5400600" cy="4247317"/>
          </a:xfrm>
          <a:prstGeom prst="rect">
            <a:avLst/>
          </a:prstGeom>
          <a:noFill/>
        </p:spPr>
        <p:txBody>
          <a:bodyPr wrap="square" rtlCol="0">
            <a:spAutoFit/>
          </a:bodyPr>
          <a:lstStyle/>
          <a:p>
            <a:pPr>
              <a:buFont typeface="Arial" pitchFamily="34" charset="0"/>
              <a:buChar char="•"/>
            </a:pPr>
            <a:r>
              <a:rPr lang="en-CA" dirty="0" smtClean="0"/>
              <a:t>Pool Resources</a:t>
            </a:r>
          </a:p>
          <a:p>
            <a:pPr>
              <a:buFont typeface="Arial" pitchFamily="34" charset="0"/>
              <a:buChar char="•"/>
            </a:pPr>
            <a:r>
              <a:rPr lang="en-CA" dirty="0" smtClean="0"/>
              <a:t>Optimize Technologies</a:t>
            </a:r>
          </a:p>
          <a:p>
            <a:pPr>
              <a:buFont typeface="Arial" pitchFamily="34" charset="0"/>
              <a:buChar char="•"/>
            </a:pPr>
            <a:r>
              <a:rPr lang="en-CA" dirty="0" smtClean="0"/>
              <a:t>Optimize Human Resources</a:t>
            </a:r>
          </a:p>
          <a:p>
            <a:pPr>
              <a:buFont typeface="Arial" pitchFamily="34" charset="0"/>
              <a:buChar char="•"/>
            </a:pPr>
            <a:r>
              <a:rPr lang="en-CA" dirty="0" smtClean="0"/>
              <a:t>Energy Efficiencies</a:t>
            </a:r>
          </a:p>
          <a:p>
            <a:pPr>
              <a:buFont typeface="Arial" pitchFamily="34" charset="0"/>
              <a:buChar char="•"/>
            </a:pPr>
            <a:r>
              <a:rPr lang="en-CA" dirty="0" smtClean="0"/>
              <a:t>Use more sustainable raw water sources - that allow </a:t>
            </a:r>
          </a:p>
          <a:p>
            <a:r>
              <a:rPr lang="en-CA" dirty="0" smtClean="0"/>
              <a:t>  for growth and development</a:t>
            </a:r>
          </a:p>
          <a:p>
            <a:pPr>
              <a:buFont typeface="Arial" pitchFamily="34" charset="0"/>
              <a:buChar char="•"/>
            </a:pPr>
            <a:r>
              <a:rPr lang="en-CA" dirty="0" smtClean="0"/>
              <a:t>Improved source water</a:t>
            </a:r>
          </a:p>
          <a:p>
            <a:pPr>
              <a:buFont typeface="Arial" pitchFamily="34" charset="0"/>
              <a:buChar char="•"/>
            </a:pPr>
            <a:r>
              <a:rPr lang="en-CA" dirty="0" smtClean="0"/>
              <a:t>Flood security</a:t>
            </a:r>
          </a:p>
          <a:p>
            <a:pPr>
              <a:buFont typeface="Arial" pitchFamily="34" charset="0"/>
              <a:buChar char="•"/>
            </a:pPr>
            <a:r>
              <a:rPr lang="en-CA" dirty="0" smtClean="0"/>
              <a:t>Security</a:t>
            </a:r>
          </a:p>
          <a:p>
            <a:pPr>
              <a:buFont typeface="Arial" pitchFamily="34" charset="0"/>
              <a:buChar char="•"/>
            </a:pPr>
            <a:r>
              <a:rPr lang="en-CA" dirty="0" smtClean="0"/>
              <a:t>Redundancies</a:t>
            </a:r>
          </a:p>
          <a:p>
            <a:pPr>
              <a:buFont typeface="Arial" pitchFamily="34" charset="0"/>
              <a:buChar char="•"/>
            </a:pPr>
            <a:r>
              <a:rPr lang="en-CA" dirty="0" smtClean="0"/>
              <a:t>Accounting for wastewater (to lagoon) and efficiencies</a:t>
            </a:r>
          </a:p>
          <a:p>
            <a:pPr>
              <a:buFont typeface="Arial" pitchFamily="34" charset="0"/>
              <a:buChar char="•"/>
            </a:pPr>
            <a:r>
              <a:rPr lang="en-CA" dirty="0" smtClean="0"/>
              <a:t>More service and better quality water</a:t>
            </a:r>
          </a:p>
          <a:p>
            <a:endParaRPr lang="en-CA" dirty="0" smtClean="0"/>
          </a:p>
          <a:p>
            <a:pPr>
              <a:buFont typeface="Arial" pitchFamily="34" charset="0"/>
              <a:buChar char="•"/>
            </a:pPr>
            <a:endParaRPr lang="en-CA" dirty="0" smtClean="0"/>
          </a:p>
          <a:p>
            <a:r>
              <a:rPr lang="en-CA" dirty="0" smtClean="0"/>
              <a:t>	.......meeting the Standards</a:t>
            </a:r>
            <a:endParaRPr lang="en-CA"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99592" y="764704"/>
            <a:ext cx="7632848"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The decision was made to develop one Regional Water Treatment Plant using the Athabasca River as source water and use a system of regional transmission mains to supply water to member municipalities. </a:t>
            </a:r>
            <a:endParaRPr lang="en-CA" dirty="0"/>
          </a:p>
        </p:txBody>
      </p:sp>
      <p:pic>
        <p:nvPicPr>
          <p:cNvPr id="5" name="Picture 4" descr="007.JPG"/>
          <p:cNvPicPr>
            <a:picLocks noChangeAspect="1"/>
          </p:cNvPicPr>
          <p:nvPr/>
        </p:nvPicPr>
        <p:blipFill>
          <a:blip r:embed="rId2" cstate="print"/>
          <a:srcRect l="811" t="608" r="811" b="608"/>
          <a:stretch>
            <a:fillRect/>
          </a:stretch>
        </p:blipFill>
        <p:spPr>
          <a:xfrm>
            <a:off x="2726043" y="2420888"/>
            <a:ext cx="3187858" cy="426790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smtClean="0"/>
              <a:t>Timeline</a:t>
            </a:r>
          </a:p>
        </p:txBody>
      </p:sp>
      <p:sp>
        <p:nvSpPr>
          <p:cNvPr id="5123" name="Rectangle 3"/>
          <p:cNvSpPr>
            <a:spLocks noGrp="1" noChangeArrowheads="1"/>
          </p:cNvSpPr>
          <p:nvPr>
            <p:ph idx="1"/>
          </p:nvPr>
        </p:nvSpPr>
        <p:spPr/>
        <p:txBody>
          <a:bodyPr>
            <a:normAutofit fontScale="92500" lnSpcReduction="20000"/>
          </a:bodyPr>
          <a:lstStyle/>
          <a:p>
            <a:pPr eaLnBrk="1" hangingPunct="1"/>
            <a:r>
              <a:rPr lang="en-US" sz="2400" dirty="0" smtClean="0"/>
              <a:t>2003 – Regional Steering Committee formed</a:t>
            </a:r>
          </a:p>
          <a:p>
            <a:pPr eaLnBrk="1" hangingPunct="1"/>
            <a:r>
              <a:rPr lang="en-US" sz="2400" dirty="0" smtClean="0"/>
              <a:t>2003 – Regional Water Feasibility Study</a:t>
            </a:r>
          </a:p>
          <a:p>
            <a:pPr eaLnBrk="1" hangingPunct="1"/>
            <a:r>
              <a:rPr lang="en-US" sz="2400" dirty="0" smtClean="0"/>
              <a:t>2004 – County of Athabasca, </a:t>
            </a:r>
            <a:r>
              <a:rPr lang="en-US" sz="2400" dirty="0" err="1" smtClean="0"/>
              <a:t>Colinton</a:t>
            </a:r>
            <a:r>
              <a:rPr lang="en-US" sz="2400" dirty="0" smtClean="0"/>
              <a:t> Pipeline Pre-design </a:t>
            </a:r>
          </a:p>
          <a:p>
            <a:pPr eaLnBrk="1" hangingPunct="1">
              <a:buNone/>
            </a:pPr>
            <a:r>
              <a:rPr lang="en-US" sz="2400" dirty="0" smtClean="0"/>
              <a:t>		    Report/Construction 2006 – 2007  </a:t>
            </a:r>
          </a:p>
          <a:p>
            <a:pPr eaLnBrk="1" hangingPunct="1"/>
            <a:r>
              <a:rPr lang="en-US" sz="2400" dirty="0" smtClean="0"/>
              <a:t>2006 – Ultimate Regional Water Feasibility Study</a:t>
            </a:r>
          </a:p>
          <a:p>
            <a:pPr eaLnBrk="1" hangingPunct="1"/>
            <a:r>
              <a:rPr lang="en-US" sz="2400" dirty="0" smtClean="0"/>
              <a:t>2008 – Aspen Regional Water Services Commission formally </a:t>
            </a:r>
          </a:p>
          <a:p>
            <a:pPr eaLnBrk="1" hangingPunct="1">
              <a:buNone/>
            </a:pPr>
            <a:r>
              <a:rPr lang="en-US" sz="2400" dirty="0" smtClean="0"/>
              <a:t>		    established </a:t>
            </a:r>
          </a:p>
          <a:p>
            <a:r>
              <a:rPr lang="en-US" sz="2400" dirty="0" smtClean="0"/>
              <a:t>2008 – Regional Water Treatment Plant Stage 1 Design Brief/Boyle</a:t>
            </a:r>
          </a:p>
          <a:p>
            <a:pPr eaLnBrk="1" hangingPunct="1">
              <a:buNone/>
            </a:pPr>
            <a:r>
              <a:rPr lang="en-US" sz="2400" dirty="0" smtClean="0"/>
              <a:t>		    Regional Water Pipeline Pre-design Report</a:t>
            </a:r>
          </a:p>
          <a:p>
            <a:pPr eaLnBrk="1" hangingPunct="1"/>
            <a:r>
              <a:rPr lang="en-US" sz="2400" dirty="0" smtClean="0"/>
              <a:t>2008 – 2010 Regional Contracts Construction</a:t>
            </a:r>
          </a:p>
          <a:p>
            <a:pPr eaLnBrk="1" hangingPunct="1"/>
            <a:r>
              <a:rPr lang="en-US" sz="2400" dirty="0" smtClean="0"/>
              <a:t>2011 – 2012  Construction of Water Line from Boyle to Wandering 	    River </a:t>
            </a:r>
          </a:p>
          <a:p>
            <a:r>
              <a:rPr lang="en-US" sz="2400" dirty="0" smtClean="0"/>
              <a:t>2013 – New Wandering River Reservoir Complete</a:t>
            </a:r>
          </a:p>
          <a:p>
            <a:pPr eaLnBrk="1" hangingPunct="1"/>
            <a:endParaRPr lang="en-US" sz="2400" dirty="0" smtClean="0"/>
          </a:p>
          <a:p>
            <a:pPr eaLnBrk="1" hangingPunct="1"/>
            <a:endParaRPr lang="en-US" sz="2400" dirty="0" smtClean="0"/>
          </a:p>
        </p:txBody>
      </p:sp>
      <p:pic>
        <p:nvPicPr>
          <p:cNvPr id="5124" name="Picture 5" descr="arwsc"/>
          <p:cNvPicPr>
            <a:picLocks noChangeAspect="1" noChangeArrowheads="1"/>
          </p:cNvPicPr>
          <p:nvPr/>
        </p:nvPicPr>
        <p:blipFill>
          <a:blip r:embed="rId2" cstate="print"/>
          <a:srcRect/>
          <a:stretch>
            <a:fillRect/>
          </a:stretch>
        </p:blipFill>
        <p:spPr bwMode="auto">
          <a:xfrm>
            <a:off x="228600" y="6019800"/>
            <a:ext cx="1219200" cy="6111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19672" y="404664"/>
            <a:ext cx="5904656"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Contract #1 – A Pipeline from Athabasca to </a:t>
            </a:r>
            <a:r>
              <a:rPr lang="en-CA" dirty="0" err="1" smtClean="0"/>
              <a:t>Colinton</a:t>
            </a:r>
            <a:r>
              <a:rPr lang="en-CA" dirty="0" smtClean="0"/>
              <a:t> and Construction of the new </a:t>
            </a:r>
            <a:r>
              <a:rPr lang="en-CA" dirty="0" err="1" smtClean="0"/>
              <a:t>Colinton</a:t>
            </a:r>
            <a:r>
              <a:rPr lang="en-CA" dirty="0" smtClean="0"/>
              <a:t>  Reservoir </a:t>
            </a:r>
            <a:endParaRPr lang="en-CA" dirty="0"/>
          </a:p>
        </p:txBody>
      </p:sp>
      <p:pic>
        <p:nvPicPr>
          <p:cNvPr id="5" name="Picture 2" descr="Y:\My Pictures\Utilities\Colinton Regional\Open House\Sept06 010.jpg"/>
          <p:cNvPicPr>
            <a:picLocks noGrp="1" noChangeAspect="1" noChangeArrowheads="1"/>
          </p:cNvPicPr>
          <p:nvPr>
            <p:ph idx="1"/>
          </p:nvPr>
        </p:nvPicPr>
        <p:blipFill>
          <a:blip r:embed="rId2" cstate="print"/>
          <a:srcRect/>
          <a:stretch>
            <a:fillRect/>
          </a:stretch>
        </p:blipFill>
        <p:spPr>
          <a:xfrm>
            <a:off x="1547813" y="1600200"/>
            <a:ext cx="6048375" cy="4525963"/>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uly 10 09 014"/>
          <p:cNvPicPr>
            <a:picLocks noChangeAspect="1" noChangeArrowheads="1"/>
          </p:cNvPicPr>
          <p:nvPr/>
        </p:nvPicPr>
        <p:blipFill>
          <a:blip r:embed="rId2" cstate="print"/>
          <a:srcRect l="29999" t="12044" r="18333" b="21213"/>
          <a:stretch>
            <a:fillRect/>
          </a:stretch>
        </p:blipFill>
        <p:spPr bwMode="auto">
          <a:xfrm>
            <a:off x="1115616" y="1340768"/>
            <a:ext cx="7010400" cy="4979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t>Colinton Reservoir Facts</a:t>
            </a:r>
          </a:p>
        </p:txBody>
      </p:sp>
      <p:sp>
        <p:nvSpPr>
          <p:cNvPr id="22531" name="Rectangle 3"/>
          <p:cNvSpPr>
            <a:spLocks noGrp="1" noChangeArrowheads="1"/>
          </p:cNvSpPr>
          <p:nvPr>
            <p:ph idx="1"/>
          </p:nvPr>
        </p:nvSpPr>
        <p:spPr/>
        <p:txBody>
          <a:bodyPr/>
          <a:lstStyle/>
          <a:p>
            <a:pPr eaLnBrk="1" hangingPunct="1"/>
            <a:r>
              <a:rPr lang="en-US" dirty="0" smtClean="0"/>
              <a:t>1,000 m</a:t>
            </a:r>
            <a:r>
              <a:rPr lang="en-US" baseline="30000" dirty="0" smtClean="0"/>
              <a:t>3</a:t>
            </a:r>
            <a:r>
              <a:rPr lang="en-US" dirty="0" smtClean="0"/>
              <a:t> storage</a:t>
            </a:r>
          </a:p>
          <a:p>
            <a:pPr lvl="1" eaLnBrk="1" hangingPunct="1"/>
            <a:r>
              <a:rPr lang="en-US" dirty="0" smtClean="0"/>
              <a:t>“balancing reservoir” for regional system</a:t>
            </a:r>
          </a:p>
          <a:p>
            <a:pPr eaLnBrk="1" hangingPunct="1"/>
            <a:r>
              <a:rPr lang="en-US" dirty="0" smtClean="0"/>
              <a:t>Chlorine monitoring and dosing system</a:t>
            </a:r>
          </a:p>
          <a:p>
            <a:pPr eaLnBrk="1" hangingPunct="1"/>
            <a:r>
              <a:rPr lang="en-US" dirty="0" smtClean="0"/>
              <a:t>Two 75 HP pumps</a:t>
            </a:r>
          </a:p>
          <a:p>
            <a:pPr eaLnBrk="1" hangingPunct="1"/>
            <a:r>
              <a:rPr lang="en-US" dirty="0" smtClean="0"/>
              <a:t>One 5 HP jockey pump</a:t>
            </a:r>
          </a:p>
          <a:p>
            <a:pPr lvl="1" eaLnBrk="1" hangingPunct="1"/>
            <a:endParaRPr lang="en-US" dirty="0" smtClean="0"/>
          </a:p>
        </p:txBody>
      </p:sp>
      <p:pic>
        <p:nvPicPr>
          <p:cNvPr id="22532" name="Picture 4" descr="arwsc"/>
          <p:cNvPicPr>
            <a:picLocks noChangeAspect="1" noChangeArrowheads="1"/>
          </p:cNvPicPr>
          <p:nvPr/>
        </p:nvPicPr>
        <p:blipFill>
          <a:blip r:embed="rId2" cstate="print"/>
          <a:srcRect/>
          <a:stretch>
            <a:fillRect/>
          </a:stretch>
        </p:blipFill>
        <p:spPr bwMode="auto">
          <a:xfrm>
            <a:off x="0" y="6246813"/>
            <a:ext cx="1219200" cy="6111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97.JPG"/>
          <p:cNvPicPr>
            <a:picLocks noGrp="1" noChangeAspect="1"/>
          </p:cNvPicPr>
          <p:nvPr>
            <p:ph idx="1"/>
          </p:nvPr>
        </p:nvPicPr>
        <p:blipFill>
          <a:blip r:embed="rId2" cstate="print"/>
          <a:stretch>
            <a:fillRect/>
          </a:stretch>
        </p:blipFill>
        <p:spPr>
          <a:xfrm>
            <a:off x="1547664" y="1340768"/>
            <a:ext cx="6034617" cy="4525963"/>
          </a:xfrm>
        </p:spPr>
      </p:pic>
      <p:sp>
        <p:nvSpPr>
          <p:cNvPr id="3" name="Rounded Rectangle 2"/>
          <p:cNvSpPr/>
          <p:nvPr/>
        </p:nvSpPr>
        <p:spPr>
          <a:xfrm>
            <a:off x="1547664" y="476672"/>
            <a:ext cx="612068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The first phase of regionalization is complete</a:t>
            </a:r>
            <a:endParaRPr lang="en-CA"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descr="Drawing5"/>
          <p:cNvPicPr>
            <a:picLocks noChangeAspect="1" noChangeArrowheads="1"/>
          </p:cNvPicPr>
          <p:nvPr/>
        </p:nvPicPr>
        <p:blipFill>
          <a:blip r:embed="rId2" cstate="print"/>
          <a:srcRect l="1282" t="5931" r="1373" b="1482"/>
          <a:stretch>
            <a:fillRect/>
          </a:stretch>
        </p:blipFill>
        <p:spPr bwMode="auto">
          <a:xfrm>
            <a:off x="0" y="0"/>
            <a:ext cx="9186863" cy="6858000"/>
          </a:xfrm>
          <a:prstGeom prst="rect">
            <a:avLst/>
          </a:prstGeom>
          <a:noFill/>
          <a:ln w="9525">
            <a:noFill/>
            <a:miter lim="800000"/>
            <a:headEnd/>
            <a:tailEnd/>
          </a:ln>
        </p:spPr>
      </p:pic>
      <p:sp>
        <p:nvSpPr>
          <p:cNvPr id="18435" name="Text Box 5"/>
          <p:cNvSpPr txBox="1">
            <a:spLocks noChangeArrowheads="1"/>
          </p:cNvSpPr>
          <p:nvPr/>
        </p:nvSpPr>
        <p:spPr bwMode="auto">
          <a:xfrm>
            <a:off x="0" y="3505200"/>
            <a:ext cx="1600200" cy="336550"/>
          </a:xfrm>
          <a:prstGeom prst="rect">
            <a:avLst/>
          </a:prstGeom>
          <a:noFill/>
          <a:ln w="9525">
            <a:noFill/>
            <a:miter lim="800000"/>
            <a:headEnd/>
            <a:tailEnd/>
          </a:ln>
        </p:spPr>
        <p:txBody>
          <a:bodyPr>
            <a:spAutoFit/>
          </a:bodyPr>
          <a:lstStyle/>
          <a:p>
            <a:pPr algn="r" eaLnBrk="0" hangingPunct="0">
              <a:spcBef>
                <a:spcPct val="50000"/>
              </a:spcBef>
            </a:pPr>
            <a:r>
              <a:rPr lang="en-US" sz="1600">
                <a:solidFill>
                  <a:schemeClr val="bg1"/>
                </a:solidFill>
              </a:rPr>
              <a:t>Athabasca</a:t>
            </a:r>
          </a:p>
        </p:txBody>
      </p:sp>
      <p:sp>
        <p:nvSpPr>
          <p:cNvPr id="18436" name="Text Box 6"/>
          <p:cNvSpPr txBox="1">
            <a:spLocks noChangeArrowheads="1"/>
          </p:cNvSpPr>
          <p:nvPr/>
        </p:nvSpPr>
        <p:spPr bwMode="auto">
          <a:xfrm>
            <a:off x="-457200" y="5181600"/>
            <a:ext cx="1600200" cy="336550"/>
          </a:xfrm>
          <a:prstGeom prst="rect">
            <a:avLst/>
          </a:prstGeom>
          <a:noFill/>
          <a:ln w="9525">
            <a:noFill/>
            <a:miter lim="800000"/>
            <a:headEnd/>
            <a:tailEnd/>
          </a:ln>
        </p:spPr>
        <p:txBody>
          <a:bodyPr>
            <a:spAutoFit/>
          </a:bodyPr>
          <a:lstStyle/>
          <a:p>
            <a:pPr algn="r" eaLnBrk="0" hangingPunct="0">
              <a:spcBef>
                <a:spcPct val="50000"/>
              </a:spcBef>
            </a:pPr>
            <a:r>
              <a:rPr lang="en-US" sz="1600">
                <a:solidFill>
                  <a:schemeClr val="bg1"/>
                </a:solidFill>
              </a:rPr>
              <a:t>Colinton</a:t>
            </a:r>
          </a:p>
        </p:txBody>
      </p:sp>
      <p:sp>
        <p:nvSpPr>
          <p:cNvPr id="18437" name="Text Box 7"/>
          <p:cNvSpPr txBox="1">
            <a:spLocks noChangeArrowheads="1"/>
          </p:cNvSpPr>
          <p:nvPr/>
        </p:nvSpPr>
        <p:spPr bwMode="auto">
          <a:xfrm>
            <a:off x="6705600" y="6172200"/>
            <a:ext cx="1600200" cy="336550"/>
          </a:xfrm>
          <a:prstGeom prst="rect">
            <a:avLst/>
          </a:prstGeom>
          <a:noFill/>
          <a:ln w="9525">
            <a:noFill/>
            <a:miter lim="800000"/>
            <a:headEnd/>
            <a:tailEnd/>
          </a:ln>
        </p:spPr>
        <p:txBody>
          <a:bodyPr>
            <a:spAutoFit/>
          </a:bodyPr>
          <a:lstStyle/>
          <a:p>
            <a:pPr algn="r" eaLnBrk="0" hangingPunct="0">
              <a:spcBef>
                <a:spcPct val="50000"/>
              </a:spcBef>
            </a:pPr>
            <a:r>
              <a:rPr lang="en-US" sz="1600">
                <a:solidFill>
                  <a:schemeClr val="bg1"/>
                </a:solidFill>
              </a:rPr>
              <a:t>Boyle</a:t>
            </a:r>
          </a:p>
        </p:txBody>
      </p:sp>
      <p:sp>
        <p:nvSpPr>
          <p:cNvPr id="18438" name="Text Box 8"/>
          <p:cNvSpPr txBox="1">
            <a:spLocks noChangeArrowheads="1"/>
          </p:cNvSpPr>
          <p:nvPr/>
        </p:nvSpPr>
        <p:spPr bwMode="auto">
          <a:xfrm>
            <a:off x="6553200" y="2286000"/>
            <a:ext cx="1600200" cy="336550"/>
          </a:xfrm>
          <a:prstGeom prst="rect">
            <a:avLst/>
          </a:prstGeom>
          <a:noFill/>
          <a:ln w="9525">
            <a:noFill/>
            <a:miter lim="800000"/>
            <a:headEnd/>
            <a:tailEnd/>
          </a:ln>
        </p:spPr>
        <p:txBody>
          <a:bodyPr>
            <a:spAutoFit/>
          </a:bodyPr>
          <a:lstStyle/>
          <a:p>
            <a:pPr algn="r" eaLnBrk="0" hangingPunct="0">
              <a:spcBef>
                <a:spcPct val="50000"/>
              </a:spcBef>
            </a:pPr>
            <a:r>
              <a:rPr lang="en-US" sz="1600">
                <a:solidFill>
                  <a:schemeClr val="bg1"/>
                </a:solidFill>
              </a:rPr>
              <a:t>Grassland</a:t>
            </a:r>
          </a:p>
        </p:txBody>
      </p:sp>
      <p:sp>
        <p:nvSpPr>
          <p:cNvPr id="18439" name="Text Box 9"/>
          <p:cNvSpPr txBox="1">
            <a:spLocks noChangeArrowheads="1"/>
          </p:cNvSpPr>
          <p:nvPr/>
        </p:nvSpPr>
        <p:spPr bwMode="auto">
          <a:xfrm>
            <a:off x="6477000" y="0"/>
            <a:ext cx="1600200" cy="581025"/>
          </a:xfrm>
          <a:prstGeom prst="rect">
            <a:avLst/>
          </a:prstGeom>
          <a:noFill/>
          <a:ln w="9525">
            <a:noFill/>
            <a:miter lim="800000"/>
            <a:headEnd/>
            <a:tailEnd/>
          </a:ln>
        </p:spPr>
        <p:txBody>
          <a:bodyPr>
            <a:spAutoFit/>
          </a:bodyPr>
          <a:lstStyle/>
          <a:p>
            <a:pPr algn="r" eaLnBrk="0" hangingPunct="0">
              <a:spcBef>
                <a:spcPct val="50000"/>
              </a:spcBef>
            </a:pPr>
            <a:r>
              <a:rPr lang="en-US" sz="1600">
                <a:solidFill>
                  <a:schemeClr val="bg1"/>
                </a:solidFill>
              </a:rPr>
              <a:t>Wandering River</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Picture 263"/>
          <p:cNvPicPr>
            <a:picLocks noChangeAspect="1" noChangeArrowheads="1"/>
          </p:cNvPicPr>
          <p:nvPr/>
        </p:nvPicPr>
        <p:blipFill>
          <a:blip r:embed="rId2" cstate="print"/>
          <a:srcRect t="1515" b="1515"/>
          <a:stretch>
            <a:fillRect/>
          </a:stretch>
        </p:blipFill>
        <p:spPr bwMode="auto">
          <a:xfrm>
            <a:off x="5436096" y="2132856"/>
            <a:ext cx="2330442" cy="1728192"/>
          </a:xfrm>
          <a:prstGeom prst="rect">
            <a:avLst/>
          </a:prstGeom>
          <a:noFill/>
          <a:ln w="9525">
            <a:noFill/>
            <a:miter lim="800000"/>
            <a:headEnd/>
            <a:tailEnd/>
          </a:ln>
        </p:spPr>
      </p:pic>
      <p:sp>
        <p:nvSpPr>
          <p:cNvPr id="6" name="Rounded Rectangle 5"/>
          <p:cNvSpPr/>
          <p:nvPr/>
        </p:nvSpPr>
        <p:spPr>
          <a:xfrm>
            <a:off x="1259632" y="692696"/>
            <a:ext cx="669674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In 2009 the Water Line is Extended to Boyle</a:t>
            </a:r>
            <a:endParaRPr lang="en-CA" dirty="0"/>
          </a:p>
        </p:txBody>
      </p:sp>
      <p:pic>
        <p:nvPicPr>
          <p:cNvPr id="7" name="Picture 3" descr="July 10 09 031"/>
          <p:cNvPicPr>
            <a:picLocks noChangeAspect="1" noChangeArrowheads="1"/>
          </p:cNvPicPr>
          <p:nvPr/>
        </p:nvPicPr>
        <p:blipFill>
          <a:blip r:embed="rId3" cstate="print"/>
          <a:srcRect/>
          <a:stretch>
            <a:fillRect/>
          </a:stretch>
        </p:blipFill>
        <p:spPr bwMode="auto">
          <a:xfrm>
            <a:off x="3203848" y="4365104"/>
            <a:ext cx="4189556" cy="2304256"/>
          </a:xfrm>
          <a:prstGeom prst="rect">
            <a:avLst/>
          </a:prstGeom>
          <a:noFill/>
          <a:ln w="9525">
            <a:noFill/>
            <a:miter lim="800000"/>
            <a:headEnd/>
            <a:tailEnd/>
          </a:ln>
        </p:spPr>
      </p:pic>
      <p:pic>
        <p:nvPicPr>
          <p:cNvPr id="8" name="Picture 2" descr="Y:\My Pictures\July 10 09\July 10 09 025.jpg"/>
          <p:cNvPicPr>
            <a:picLocks noGrp="1" noChangeAspect="1" noChangeArrowheads="1"/>
          </p:cNvPicPr>
          <p:nvPr>
            <p:ph idx="1"/>
          </p:nvPr>
        </p:nvPicPr>
        <p:blipFill>
          <a:blip r:embed="rId4" cstate="print"/>
          <a:srcRect/>
          <a:stretch>
            <a:fillRect/>
          </a:stretch>
        </p:blipFill>
        <p:spPr>
          <a:xfrm>
            <a:off x="683568" y="1844824"/>
            <a:ext cx="3096344" cy="2316976"/>
          </a:xfr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5616" y="2636912"/>
            <a:ext cx="7560840" cy="646331"/>
          </a:xfrm>
          <a:prstGeom prst="rect">
            <a:avLst/>
          </a:prstGeom>
          <a:noFill/>
        </p:spPr>
        <p:txBody>
          <a:bodyPr wrap="square" rtlCol="0">
            <a:spAutoFit/>
          </a:bodyPr>
          <a:lstStyle/>
          <a:p>
            <a:r>
              <a:rPr lang="en-CA" b="1" dirty="0" smtClean="0"/>
              <a:t>The Aspen Regional Water Services Commission (ARWSC) is a Municipal Corporation established under the Municipal Government Act of Alberta</a:t>
            </a:r>
            <a:r>
              <a:rPr lang="en-CA" dirty="0" smtClean="0"/>
              <a:t>.    </a:t>
            </a:r>
            <a:endParaRPr lang="en-CA" dirty="0"/>
          </a:p>
        </p:txBody>
      </p:sp>
      <p:sp>
        <p:nvSpPr>
          <p:cNvPr id="6" name="TextBox 5"/>
          <p:cNvSpPr txBox="1"/>
          <p:nvPr/>
        </p:nvSpPr>
        <p:spPr>
          <a:xfrm>
            <a:off x="1187624" y="3429000"/>
            <a:ext cx="6840760" cy="1200329"/>
          </a:xfrm>
          <a:prstGeom prst="rect">
            <a:avLst/>
          </a:prstGeom>
          <a:noFill/>
        </p:spPr>
        <p:txBody>
          <a:bodyPr wrap="square" rtlCol="0">
            <a:spAutoFit/>
          </a:bodyPr>
          <a:lstStyle/>
          <a:p>
            <a:r>
              <a:rPr lang="en-CA" b="1" dirty="0" smtClean="0"/>
              <a:t>The ARWSC operates a Regional Water Treatment Plant and Transmission Line regulated under the Environmental and Protection Act of Alberta, Operating </a:t>
            </a:r>
            <a:r>
              <a:rPr lang="en-CA" b="1" i="1" dirty="0" smtClean="0"/>
              <a:t>Approval 254323-00-01  </a:t>
            </a:r>
            <a:r>
              <a:rPr lang="en-CA" b="1" dirty="0" smtClean="0"/>
              <a:t>and holds a water </a:t>
            </a:r>
            <a:r>
              <a:rPr lang="en-CA" b="1" i="1" dirty="0" smtClean="0"/>
              <a:t>License No. 00248506-00-00 </a:t>
            </a:r>
            <a:r>
              <a:rPr lang="en-CA" b="1" dirty="0" smtClean="0"/>
              <a:t>under the Water Act of Alberta.</a:t>
            </a:r>
            <a:endParaRPr lang="en-CA" b="1" dirty="0"/>
          </a:p>
        </p:txBody>
      </p:sp>
      <p:sp>
        <p:nvSpPr>
          <p:cNvPr id="7" name="TextBox 6"/>
          <p:cNvSpPr txBox="1"/>
          <p:nvPr/>
        </p:nvSpPr>
        <p:spPr>
          <a:xfrm>
            <a:off x="1187624" y="4797152"/>
            <a:ext cx="6624736" cy="646331"/>
          </a:xfrm>
          <a:prstGeom prst="rect">
            <a:avLst/>
          </a:prstGeom>
          <a:noFill/>
        </p:spPr>
        <p:txBody>
          <a:bodyPr wrap="square" rtlCol="0">
            <a:spAutoFit/>
          </a:bodyPr>
          <a:lstStyle/>
          <a:p>
            <a:r>
              <a:rPr lang="en-CA" b="1" dirty="0" smtClean="0"/>
              <a:t>The objective of the ARWSC is to provide wholesale potable water to it’s Members (Municipalities).</a:t>
            </a:r>
            <a:endParaRPr lang="en-CA" b="1" dirty="0"/>
          </a:p>
        </p:txBody>
      </p:sp>
      <p:pic>
        <p:nvPicPr>
          <p:cNvPr id="2050" name="Picture 2" descr="https://encrypted-tbn2.gstatic.com/images?q=tbn:ANd9GcQXI1swmu-vfeTsqs-1n-2E7B8toP__9GoxQ4C1TXjNiZu9CLK3Lp5cwQ_Z">
            <a:hlinkClick r:id="rId2"/>
          </p:cNvPr>
          <p:cNvPicPr>
            <a:picLocks noChangeAspect="1" noChangeArrowheads="1"/>
          </p:cNvPicPr>
          <p:nvPr/>
        </p:nvPicPr>
        <p:blipFill>
          <a:blip r:embed="rId3" cstate="print"/>
          <a:srcRect/>
          <a:stretch>
            <a:fillRect/>
          </a:stretch>
        </p:blipFill>
        <p:spPr bwMode="auto">
          <a:xfrm>
            <a:off x="6372200" y="5350646"/>
            <a:ext cx="1852414" cy="1230335"/>
          </a:xfrm>
          <a:prstGeom prst="rect">
            <a:avLst/>
          </a:prstGeom>
          <a:noFill/>
        </p:spPr>
      </p:pic>
      <p:pic>
        <p:nvPicPr>
          <p:cNvPr id="9" name="Picture 8" descr="arwsc logo-c.jpg"/>
          <p:cNvPicPr>
            <a:picLocks noChangeAspect="1"/>
          </p:cNvPicPr>
          <p:nvPr/>
        </p:nvPicPr>
        <p:blipFill>
          <a:blip r:embed="rId4" cstate="print"/>
          <a:stretch>
            <a:fillRect/>
          </a:stretch>
        </p:blipFill>
        <p:spPr>
          <a:xfrm>
            <a:off x="1187624" y="260648"/>
            <a:ext cx="3451078" cy="1728192"/>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descr="Drawing5"/>
          <p:cNvPicPr>
            <a:picLocks noChangeAspect="1" noChangeArrowheads="1"/>
          </p:cNvPicPr>
          <p:nvPr/>
        </p:nvPicPr>
        <p:blipFill>
          <a:blip r:embed="rId2" cstate="print"/>
          <a:srcRect l="1282" t="5931" r="1373" b="1482"/>
          <a:stretch>
            <a:fillRect/>
          </a:stretch>
        </p:blipFill>
        <p:spPr bwMode="auto">
          <a:xfrm>
            <a:off x="0" y="0"/>
            <a:ext cx="9186863" cy="6858000"/>
          </a:xfrm>
          <a:prstGeom prst="rect">
            <a:avLst/>
          </a:prstGeom>
          <a:noFill/>
          <a:ln w="9525">
            <a:noFill/>
            <a:miter lim="800000"/>
            <a:headEnd/>
            <a:tailEnd/>
          </a:ln>
        </p:spPr>
      </p:pic>
      <p:sp>
        <p:nvSpPr>
          <p:cNvPr id="18435" name="Text Box 5"/>
          <p:cNvSpPr txBox="1">
            <a:spLocks noChangeArrowheads="1"/>
          </p:cNvSpPr>
          <p:nvPr/>
        </p:nvSpPr>
        <p:spPr bwMode="auto">
          <a:xfrm>
            <a:off x="0" y="3505200"/>
            <a:ext cx="1600200" cy="336550"/>
          </a:xfrm>
          <a:prstGeom prst="rect">
            <a:avLst/>
          </a:prstGeom>
          <a:noFill/>
          <a:ln w="9525">
            <a:noFill/>
            <a:miter lim="800000"/>
            <a:headEnd/>
            <a:tailEnd/>
          </a:ln>
        </p:spPr>
        <p:txBody>
          <a:bodyPr>
            <a:spAutoFit/>
          </a:bodyPr>
          <a:lstStyle/>
          <a:p>
            <a:pPr algn="r" eaLnBrk="0" hangingPunct="0">
              <a:spcBef>
                <a:spcPct val="50000"/>
              </a:spcBef>
            </a:pPr>
            <a:r>
              <a:rPr lang="en-US" sz="1600">
                <a:solidFill>
                  <a:schemeClr val="bg1"/>
                </a:solidFill>
              </a:rPr>
              <a:t>Athabasca</a:t>
            </a:r>
          </a:p>
        </p:txBody>
      </p:sp>
      <p:sp>
        <p:nvSpPr>
          <p:cNvPr id="18436" name="Text Box 6"/>
          <p:cNvSpPr txBox="1">
            <a:spLocks noChangeArrowheads="1"/>
          </p:cNvSpPr>
          <p:nvPr/>
        </p:nvSpPr>
        <p:spPr bwMode="auto">
          <a:xfrm>
            <a:off x="-457200" y="5181600"/>
            <a:ext cx="1600200" cy="336550"/>
          </a:xfrm>
          <a:prstGeom prst="rect">
            <a:avLst/>
          </a:prstGeom>
          <a:noFill/>
          <a:ln w="9525">
            <a:noFill/>
            <a:miter lim="800000"/>
            <a:headEnd/>
            <a:tailEnd/>
          </a:ln>
        </p:spPr>
        <p:txBody>
          <a:bodyPr>
            <a:spAutoFit/>
          </a:bodyPr>
          <a:lstStyle/>
          <a:p>
            <a:pPr algn="r" eaLnBrk="0" hangingPunct="0">
              <a:spcBef>
                <a:spcPct val="50000"/>
              </a:spcBef>
            </a:pPr>
            <a:r>
              <a:rPr lang="en-US" sz="1600">
                <a:solidFill>
                  <a:schemeClr val="bg1"/>
                </a:solidFill>
              </a:rPr>
              <a:t>Colinton</a:t>
            </a:r>
          </a:p>
        </p:txBody>
      </p:sp>
      <p:sp>
        <p:nvSpPr>
          <p:cNvPr id="18437" name="Text Box 7"/>
          <p:cNvSpPr txBox="1">
            <a:spLocks noChangeArrowheads="1"/>
          </p:cNvSpPr>
          <p:nvPr/>
        </p:nvSpPr>
        <p:spPr bwMode="auto">
          <a:xfrm>
            <a:off x="6705600" y="6172200"/>
            <a:ext cx="1600200" cy="336550"/>
          </a:xfrm>
          <a:prstGeom prst="rect">
            <a:avLst/>
          </a:prstGeom>
          <a:noFill/>
          <a:ln w="9525">
            <a:noFill/>
            <a:miter lim="800000"/>
            <a:headEnd/>
            <a:tailEnd/>
          </a:ln>
        </p:spPr>
        <p:txBody>
          <a:bodyPr>
            <a:spAutoFit/>
          </a:bodyPr>
          <a:lstStyle/>
          <a:p>
            <a:pPr algn="r" eaLnBrk="0" hangingPunct="0">
              <a:spcBef>
                <a:spcPct val="50000"/>
              </a:spcBef>
            </a:pPr>
            <a:r>
              <a:rPr lang="en-US" sz="1600">
                <a:solidFill>
                  <a:schemeClr val="bg1"/>
                </a:solidFill>
              </a:rPr>
              <a:t>Boyle</a:t>
            </a:r>
          </a:p>
        </p:txBody>
      </p:sp>
      <p:sp>
        <p:nvSpPr>
          <p:cNvPr id="18438" name="Text Box 8"/>
          <p:cNvSpPr txBox="1">
            <a:spLocks noChangeArrowheads="1"/>
          </p:cNvSpPr>
          <p:nvPr/>
        </p:nvSpPr>
        <p:spPr bwMode="auto">
          <a:xfrm>
            <a:off x="6553200" y="2286000"/>
            <a:ext cx="1600200" cy="336550"/>
          </a:xfrm>
          <a:prstGeom prst="rect">
            <a:avLst/>
          </a:prstGeom>
          <a:noFill/>
          <a:ln w="9525">
            <a:noFill/>
            <a:miter lim="800000"/>
            <a:headEnd/>
            <a:tailEnd/>
          </a:ln>
        </p:spPr>
        <p:txBody>
          <a:bodyPr>
            <a:spAutoFit/>
          </a:bodyPr>
          <a:lstStyle/>
          <a:p>
            <a:pPr algn="r" eaLnBrk="0" hangingPunct="0">
              <a:spcBef>
                <a:spcPct val="50000"/>
              </a:spcBef>
            </a:pPr>
            <a:r>
              <a:rPr lang="en-US" sz="1600">
                <a:solidFill>
                  <a:schemeClr val="bg1"/>
                </a:solidFill>
              </a:rPr>
              <a:t>Grassland</a:t>
            </a:r>
          </a:p>
        </p:txBody>
      </p:sp>
      <p:sp>
        <p:nvSpPr>
          <p:cNvPr id="18439" name="Text Box 9"/>
          <p:cNvSpPr txBox="1">
            <a:spLocks noChangeArrowheads="1"/>
          </p:cNvSpPr>
          <p:nvPr/>
        </p:nvSpPr>
        <p:spPr bwMode="auto">
          <a:xfrm>
            <a:off x="6477000" y="0"/>
            <a:ext cx="1600200" cy="581025"/>
          </a:xfrm>
          <a:prstGeom prst="rect">
            <a:avLst/>
          </a:prstGeom>
          <a:noFill/>
          <a:ln w="9525">
            <a:noFill/>
            <a:miter lim="800000"/>
            <a:headEnd/>
            <a:tailEnd/>
          </a:ln>
        </p:spPr>
        <p:txBody>
          <a:bodyPr>
            <a:spAutoFit/>
          </a:bodyPr>
          <a:lstStyle/>
          <a:p>
            <a:pPr algn="r" eaLnBrk="0" hangingPunct="0">
              <a:spcBef>
                <a:spcPct val="50000"/>
              </a:spcBef>
            </a:pPr>
            <a:r>
              <a:rPr lang="en-US" sz="1600">
                <a:solidFill>
                  <a:schemeClr val="bg1"/>
                </a:solidFill>
              </a:rPr>
              <a:t>Wandering River</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1219200" y="1981200"/>
            <a:ext cx="7239000" cy="4735513"/>
          </a:xfrm>
        </p:spPr>
        <p:txBody>
          <a:bodyPr/>
          <a:lstStyle/>
          <a:p>
            <a:pPr eaLnBrk="1" hangingPunct="1">
              <a:lnSpc>
                <a:spcPct val="90000"/>
              </a:lnSpc>
            </a:pPr>
            <a:r>
              <a:rPr lang="en-US" sz="2400" dirty="0" smtClean="0"/>
              <a:t>Length</a:t>
            </a:r>
          </a:p>
          <a:p>
            <a:pPr lvl="1" eaLnBrk="1" hangingPunct="1">
              <a:lnSpc>
                <a:spcPct val="90000"/>
              </a:lnSpc>
            </a:pPr>
            <a:r>
              <a:rPr lang="en-US" sz="2000" dirty="0" err="1" smtClean="0"/>
              <a:t>Colinton</a:t>
            </a:r>
            <a:r>
              <a:rPr lang="en-US" sz="2000" dirty="0" smtClean="0"/>
              <a:t> Pipeline = 12 km</a:t>
            </a:r>
          </a:p>
          <a:p>
            <a:pPr lvl="1" eaLnBrk="1" hangingPunct="1">
              <a:lnSpc>
                <a:spcPct val="90000"/>
              </a:lnSpc>
            </a:pPr>
            <a:r>
              <a:rPr lang="en-US" sz="2000" dirty="0" smtClean="0"/>
              <a:t>Boyle Pipeline = 33.5 km</a:t>
            </a:r>
          </a:p>
          <a:p>
            <a:pPr eaLnBrk="1" hangingPunct="1">
              <a:lnSpc>
                <a:spcPct val="90000"/>
              </a:lnSpc>
            </a:pPr>
            <a:r>
              <a:rPr lang="en-US" sz="2400" dirty="0" smtClean="0"/>
              <a:t>Design Flow</a:t>
            </a:r>
          </a:p>
          <a:p>
            <a:pPr lvl="1" eaLnBrk="1" hangingPunct="1">
              <a:lnSpc>
                <a:spcPct val="90000"/>
              </a:lnSpc>
            </a:pPr>
            <a:r>
              <a:rPr lang="en-US" sz="2000" dirty="0" smtClean="0"/>
              <a:t>2,731 people plus allowance for rural</a:t>
            </a:r>
          </a:p>
          <a:p>
            <a:pPr lvl="1" eaLnBrk="1" hangingPunct="1">
              <a:lnSpc>
                <a:spcPct val="90000"/>
              </a:lnSpc>
            </a:pPr>
            <a:r>
              <a:rPr lang="en-US" sz="2000" dirty="0" smtClean="0"/>
              <a:t>Design flow = 34.5 l/s</a:t>
            </a:r>
          </a:p>
          <a:p>
            <a:pPr eaLnBrk="1" hangingPunct="1">
              <a:lnSpc>
                <a:spcPct val="90000"/>
              </a:lnSpc>
            </a:pPr>
            <a:r>
              <a:rPr lang="en-US" sz="2400" dirty="0" smtClean="0"/>
              <a:t>Pipe </a:t>
            </a:r>
          </a:p>
          <a:p>
            <a:pPr lvl="1" eaLnBrk="1" hangingPunct="1">
              <a:lnSpc>
                <a:spcPct val="90000"/>
              </a:lnSpc>
            </a:pPr>
            <a:r>
              <a:rPr lang="en-US" sz="2000" dirty="0" smtClean="0"/>
              <a:t>250 mm diameter</a:t>
            </a:r>
          </a:p>
          <a:p>
            <a:pPr lvl="1" eaLnBrk="1" hangingPunct="1">
              <a:lnSpc>
                <a:spcPct val="90000"/>
              </a:lnSpc>
            </a:pPr>
            <a:r>
              <a:rPr lang="en-US" sz="2000" dirty="0" smtClean="0"/>
              <a:t>Polyvinyl Chloride (PVC)</a:t>
            </a:r>
          </a:p>
          <a:p>
            <a:pPr eaLnBrk="1" hangingPunct="1">
              <a:lnSpc>
                <a:spcPct val="90000"/>
              </a:lnSpc>
            </a:pPr>
            <a:r>
              <a:rPr lang="en-US" sz="2400" dirty="0" smtClean="0"/>
              <a:t>Private Service Connections</a:t>
            </a:r>
          </a:p>
          <a:p>
            <a:pPr eaLnBrk="1" hangingPunct="1">
              <a:lnSpc>
                <a:spcPct val="90000"/>
              </a:lnSpc>
            </a:pPr>
            <a:r>
              <a:rPr lang="en-US" sz="2400" dirty="0" smtClean="0"/>
              <a:t>Water Co-op Stubs</a:t>
            </a:r>
          </a:p>
        </p:txBody>
      </p:sp>
      <p:sp>
        <p:nvSpPr>
          <p:cNvPr id="7" name="Rounded Rectangle 6"/>
          <p:cNvSpPr/>
          <p:nvPr/>
        </p:nvSpPr>
        <p:spPr>
          <a:xfrm>
            <a:off x="1187624" y="692696"/>
            <a:ext cx="7128792"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The pipeline was completed to Boyle in 2009 – step two of regionalization is complete </a:t>
            </a:r>
            <a:endParaRPr lang="en-CA" dirty="0"/>
          </a:p>
        </p:txBody>
      </p:sp>
      <p:pic>
        <p:nvPicPr>
          <p:cNvPr id="8" name="Picture 7" descr="074.JPG"/>
          <p:cNvPicPr>
            <a:picLocks noChangeAspect="1"/>
          </p:cNvPicPr>
          <p:nvPr/>
        </p:nvPicPr>
        <p:blipFill>
          <a:blip r:embed="rId2" cstate="print"/>
          <a:stretch>
            <a:fillRect/>
          </a:stretch>
        </p:blipFill>
        <p:spPr>
          <a:xfrm>
            <a:off x="6012160" y="2060848"/>
            <a:ext cx="1800000" cy="1344445"/>
          </a:xfrm>
          <a:prstGeom prst="rect">
            <a:avLst/>
          </a:prstGeom>
        </p:spPr>
      </p:pic>
      <p:pic>
        <p:nvPicPr>
          <p:cNvPr id="9" name="Picture 8" descr="014.JPG"/>
          <p:cNvPicPr>
            <a:picLocks noChangeAspect="1"/>
          </p:cNvPicPr>
          <p:nvPr/>
        </p:nvPicPr>
        <p:blipFill>
          <a:blip r:embed="rId3" cstate="print"/>
          <a:stretch>
            <a:fillRect/>
          </a:stretch>
        </p:blipFill>
        <p:spPr>
          <a:xfrm>
            <a:off x="7164288" y="3501008"/>
            <a:ext cx="1080120" cy="1446112"/>
          </a:xfrm>
          <a:prstGeom prst="rect">
            <a:avLst/>
          </a:prstGeom>
        </p:spPr>
      </p:pic>
      <p:pic>
        <p:nvPicPr>
          <p:cNvPr id="69634" name="Picture 2" descr="http://www.ipexinc.com/Admin/Downloads/fusible%203%20product%20image%20space%20171px(600).jpg"/>
          <p:cNvPicPr>
            <a:picLocks noChangeAspect="1" noChangeArrowheads="1"/>
          </p:cNvPicPr>
          <p:nvPr/>
        </p:nvPicPr>
        <p:blipFill>
          <a:blip r:embed="rId4" cstate="print"/>
          <a:srcRect/>
          <a:stretch>
            <a:fillRect/>
          </a:stretch>
        </p:blipFill>
        <p:spPr bwMode="auto">
          <a:xfrm>
            <a:off x="5580112" y="4941168"/>
            <a:ext cx="1628775" cy="1628776"/>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FIGURE 3-1 Layout1 (1)"/>
          <p:cNvPicPr>
            <a:picLocks noChangeAspect="1" noChangeArrowheads="1"/>
          </p:cNvPicPr>
          <p:nvPr/>
        </p:nvPicPr>
        <p:blipFill>
          <a:blip r:embed="rId2" cstate="print"/>
          <a:srcRect l="4716" t="7294" r="24525" b="10655"/>
          <a:stretch>
            <a:fillRect/>
          </a:stretch>
        </p:blipFill>
        <p:spPr bwMode="auto">
          <a:xfrm>
            <a:off x="0" y="0"/>
            <a:ext cx="9144000" cy="6858000"/>
          </a:xfrm>
          <a:prstGeom prst="rect">
            <a:avLst/>
          </a:prstGeom>
          <a:noFill/>
          <a:ln w="9525">
            <a:noFill/>
            <a:miter lim="800000"/>
            <a:headEnd/>
            <a:tailEnd/>
          </a:ln>
        </p:spPr>
      </p:pic>
      <p:grpSp>
        <p:nvGrpSpPr>
          <p:cNvPr id="2" name="Group 14"/>
          <p:cNvGrpSpPr>
            <a:grpSpLocks/>
          </p:cNvGrpSpPr>
          <p:nvPr/>
        </p:nvGrpSpPr>
        <p:grpSpPr bwMode="auto">
          <a:xfrm>
            <a:off x="838200" y="1447800"/>
            <a:ext cx="6019800" cy="1905000"/>
            <a:chOff x="528" y="912"/>
            <a:chExt cx="3792" cy="1200"/>
          </a:xfrm>
        </p:grpSpPr>
        <p:sp>
          <p:nvSpPr>
            <p:cNvPr id="8234" name="Line 6"/>
            <p:cNvSpPr>
              <a:spLocks noChangeShapeType="1"/>
            </p:cNvSpPr>
            <p:nvPr/>
          </p:nvSpPr>
          <p:spPr bwMode="auto">
            <a:xfrm>
              <a:off x="528" y="1872"/>
              <a:ext cx="0" cy="96"/>
            </a:xfrm>
            <a:prstGeom prst="line">
              <a:avLst/>
            </a:prstGeom>
            <a:noFill/>
            <a:ln w="25400">
              <a:solidFill>
                <a:srgbClr val="FF0000"/>
              </a:solidFill>
              <a:round/>
              <a:headEnd/>
              <a:tailEnd/>
            </a:ln>
          </p:spPr>
          <p:txBody>
            <a:bodyPr anchor="ctr"/>
            <a:lstStyle/>
            <a:p>
              <a:endParaRPr lang="en-CA"/>
            </a:p>
          </p:txBody>
        </p:sp>
        <p:sp>
          <p:nvSpPr>
            <p:cNvPr id="8235" name="Line 7"/>
            <p:cNvSpPr>
              <a:spLocks noChangeShapeType="1"/>
            </p:cNvSpPr>
            <p:nvPr/>
          </p:nvSpPr>
          <p:spPr bwMode="auto">
            <a:xfrm>
              <a:off x="528" y="1968"/>
              <a:ext cx="864" cy="0"/>
            </a:xfrm>
            <a:prstGeom prst="line">
              <a:avLst/>
            </a:prstGeom>
            <a:noFill/>
            <a:ln w="25400">
              <a:solidFill>
                <a:srgbClr val="FF0000"/>
              </a:solidFill>
              <a:round/>
              <a:headEnd/>
              <a:tailEnd/>
            </a:ln>
          </p:spPr>
          <p:txBody>
            <a:bodyPr anchor="ctr"/>
            <a:lstStyle/>
            <a:p>
              <a:endParaRPr lang="en-CA"/>
            </a:p>
          </p:txBody>
        </p:sp>
        <p:sp>
          <p:nvSpPr>
            <p:cNvPr id="8236" name="Line 8"/>
            <p:cNvSpPr>
              <a:spLocks noChangeShapeType="1"/>
            </p:cNvSpPr>
            <p:nvPr/>
          </p:nvSpPr>
          <p:spPr bwMode="auto">
            <a:xfrm flipV="1">
              <a:off x="1392" y="1872"/>
              <a:ext cx="576" cy="96"/>
            </a:xfrm>
            <a:prstGeom prst="line">
              <a:avLst/>
            </a:prstGeom>
            <a:noFill/>
            <a:ln w="25400">
              <a:solidFill>
                <a:srgbClr val="FF0000"/>
              </a:solidFill>
              <a:round/>
              <a:headEnd/>
              <a:tailEnd/>
            </a:ln>
          </p:spPr>
          <p:txBody>
            <a:bodyPr anchor="ctr"/>
            <a:lstStyle/>
            <a:p>
              <a:endParaRPr lang="en-CA"/>
            </a:p>
          </p:txBody>
        </p:sp>
        <p:sp>
          <p:nvSpPr>
            <p:cNvPr id="8237" name="Line 9"/>
            <p:cNvSpPr>
              <a:spLocks noChangeShapeType="1"/>
            </p:cNvSpPr>
            <p:nvPr/>
          </p:nvSpPr>
          <p:spPr bwMode="auto">
            <a:xfrm>
              <a:off x="1968" y="1872"/>
              <a:ext cx="672" cy="0"/>
            </a:xfrm>
            <a:prstGeom prst="line">
              <a:avLst/>
            </a:prstGeom>
            <a:noFill/>
            <a:ln w="25400">
              <a:solidFill>
                <a:srgbClr val="FF0000"/>
              </a:solidFill>
              <a:round/>
              <a:headEnd/>
              <a:tailEnd/>
            </a:ln>
          </p:spPr>
          <p:txBody>
            <a:bodyPr anchor="ctr"/>
            <a:lstStyle/>
            <a:p>
              <a:endParaRPr lang="en-CA"/>
            </a:p>
          </p:txBody>
        </p:sp>
        <p:sp>
          <p:nvSpPr>
            <p:cNvPr id="8238" name="Line 10"/>
            <p:cNvSpPr>
              <a:spLocks noChangeShapeType="1"/>
            </p:cNvSpPr>
            <p:nvPr/>
          </p:nvSpPr>
          <p:spPr bwMode="auto">
            <a:xfrm>
              <a:off x="2640" y="1872"/>
              <a:ext cx="0" cy="240"/>
            </a:xfrm>
            <a:prstGeom prst="line">
              <a:avLst/>
            </a:prstGeom>
            <a:noFill/>
            <a:ln w="25400">
              <a:solidFill>
                <a:srgbClr val="FF0000"/>
              </a:solidFill>
              <a:round/>
              <a:headEnd/>
              <a:tailEnd/>
            </a:ln>
          </p:spPr>
          <p:txBody>
            <a:bodyPr anchor="ctr"/>
            <a:lstStyle/>
            <a:p>
              <a:endParaRPr lang="en-CA"/>
            </a:p>
          </p:txBody>
        </p:sp>
        <p:sp>
          <p:nvSpPr>
            <p:cNvPr id="8239" name="Line 11"/>
            <p:cNvSpPr>
              <a:spLocks noChangeShapeType="1"/>
            </p:cNvSpPr>
            <p:nvPr/>
          </p:nvSpPr>
          <p:spPr bwMode="auto">
            <a:xfrm flipV="1">
              <a:off x="2640" y="2064"/>
              <a:ext cx="1584" cy="48"/>
            </a:xfrm>
            <a:prstGeom prst="line">
              <a:avLst/>
            </a:prstGeom>
            <a:noFill/>
            <a:ln w="25400">
              <a:solidFill>
                <a:srgbClr val="FF0000"/>
              </a:solidFill>
              <a:round/>
              <a:headEnd/>
              <a:tailEnd/>
            </a:ln>
          </p:spPr>
          <p:txBody>
            <a:bodyPr anchor="ctr"/>
            <a:lstStyle/>
            <a:p>
              <a:endParaRPr lang="en-CA"/>
            </a:p>
          </p:txBody>
        </p:sp>
        <p:sp>
          <p:nvSpPr>
            <p:cNvPr id="8240" name="Line 12"/>
            <p:cNvSpPr>
              <a:spLocks noChangeShapeType="1"/>
            </p:cNvSpPr>
            <p:nvPr/>
          </p:nvSpPr>
          <p:spPr bwMode="auto">
            <a:xfrm flipV="1">
              <a:off x="4224" y="912"/>
              <a:ext cx="0" cy="1152"/>
            </a:xfrm>
            <a:prstGeom prst="line">
              <a:avLst/>
            </a:prstGeom>
            <a:noFill/>
            <a:ln w="25400">
              <a:solidFill>
                <a:srgbClr val="FF0000"/>
              </a:solidFill>
              <a:round/>
              <a:headEnd/>
              <a:tailEnd/>
            </a:ln>
          </p:spPr>
          <p:txBody>
            <a:bodyPr anchor="ctr"/>
            <a:lstStyle/>
            <a:p>
              <a:endParaRPr lang="en-CA"/>
            </a:p>
          </p:txBody>
        </p:sp>
        <p:sp>
          <p:nvSpPr>
            <p:cNvPr id="8241" name="Line 13"/>
            <p:cNvSpPr>
              <a:spLocks noChangeShapeType="1"/>
            </p:cNvSpPr>
            <p:nvPr/>
          </p:nvSpPr>
          <p:spPr bwMode="auto">
            <a:xfrm>
              <a:off x="4224" y="912"/>
              <a:ext cx="96" cy="0"/>
            </a:xfrm>
            <a:prstGeom prst="line">
              <a:avLst/>
            </a:prstGeom>
            <a:noFill/>
            <a:ln w="25400">
              <a:solidFill>
                <a:srgbClr val="FF0000"/>
              </a:solidFill>
              <a:round/>
              <a:headEnd/>
              <a:tailEnd/>
            </a:ln>
          </p:spPr>
          <p:txBody>
            <a:bodyPr anchor="ctr"/>
            <a:lstStyle/>
            <a:p>
              <a:endParaRPr lang="en-CA"/>
            </a:p>
          </p:txBody>
        </p:sp>
      </p:grpSp>
      <p:grpSp>
        <p:nvGrpSpPr>
          <p:cNvPr id="3" name="Group 25"/>
          <p:cNvGrpSpPr>
            <a:grpSpLocks/>
          </p:cNvGrpSpPr>
          <p:nvPr/>
        </p:nvGrpSpPr>
        <p:grpSpPr bwMode="auto">
          <a:xfrm>
            <a:off x="5638800" y="1739900"/>
            <a:ext cx="1371600" cy="2374900"/>
            <a:chOff x="3552" y="1096"/>
            <a:chExt cx="864" cy="1496"/>
          </a:xfrm>
        </p:grpSpPr>
        <p:sp>
          <p:nvSpPr>
            <p:cNvPr id="8229" name="Line 15"/>
            <p:cNvSpPr>
              <a:spLocks noChangeShapeType="1"/>
            </p:cNvSpPr>
            <p:nvPr/>
          </p:nvSpPr>
          <p:spPr bwMode="auto">
            <a:xfrm flipH="1">
              <a:off x="4248" y="1096"/>
              <a:ext cx="48" cy="0"/>
            </a:xfrm>
            <a:prstGeom prst="line">
              <a:avLst/>
            </a:prstGeom>
            <a:noFill/>
            <a:ln w="25400">
              <a:solidFill>
                <a:srgbClr val="0000FF"/>
              </a:solidFill>
              <a:round/>
              <a:headEnd/>
              <a:tailEnd/>
            </a:ln>
          </p:spPr>
          <p:txBody>
            <a:bodyPr anchor="ctr"/>
            <a:lstStyle/>
            <a:p>
              <a:endParaRPr lang="en-CA"/>
            </a:p>
          </p:txBody>
        </p:sp>
        <p:grpSp>
          <p:nvGrpSpPr>
            <p:cNvPr id="4" name="Group 23"/>
            <p:cNvGrpSpPr>
              <a:grpSpLocks/>
            </p:cNvGrpSpPr>
            <p:nvPr/>
          </p:nvGrpSpPr>
          <p:grpSpPr bwMode="auto">
            <a:xfrm>
              <a:off x="3552" y="1096"/>
              <a:ext cx="864" cy="1496"/>
              <a:chOff x="3552" y="1096"/>
              <a:chExt cx="864" cy="1496"/>
            </a:xfrm>
          </p:grpSpPr>
          <p:sp>
            <p:nvSpPr>
              <p:cNvPr id="8231" name="Line 16"/>
              <p:cNvSpPr>
                <a:spLocks noChangeShapeType="1"/>
              </p:cNvSpPr>
              <p:nvPr/>
            </p:nvSpPr>
            <p:spPr bwMode="auto">
              <a:xfrm>
                <a:off x="4248" y="1096"/>
                <a:ext cx="0" cy="996"/>
              </a:xfrm>
              <a:prstGeom prst="line">
                <a:avLst/>
              </a:prstGeom>
              <a:noFill/>
              <a:ln w="25400">
                <a:solidFill>
                  <a:srgbClr val="0000FF"/>
                </a:solidFill>
                <a:round/>
                <a:headEnd/>
                <a:tailEnd/>
              </a:ln>
            </p:spPr>
            <p:txBody>
              <a:bodyPr anchor="ctr"/>
              <a:lstStyle/>
              <a:p>
                <a:endParaRPr lang="en-CA"/>
              </a:p>
            </p:txBody>
          </p:sp>
          <p:sp>
            <p:nvSpPr>
              <p:cNvPr id="8232" name="Line 17"/>
              <p:cNvSpPr>
                <a:spLocks noChangeShapeType="1"/>
              </p:cNvSpPr>
              <p:nvPr/>
            </p:nvSpPr>
            <p:spPr bwMode="auto">
              <a:xfrm>
                <a:off x="4248" y="2084"/>
                <a:ext cx="168" cy="508"/>
              </a:xfrm>
              <a:prstGeom prst="line">
                <a:avLst/>
              </a:prstGeom>
              <a:noFill/>
              <a:ln w="25400">
                <a:solidFill>
                  <a:srgbClr val="0000FF"/>
                </a:solidFill>
                <a:round/>
                <a:headEnd/>
                <a:tailEnd type="triangle" w="med" len="med"/>
              </a:ln>
            </p:spPr>
            <p:txBody>
              <a:bodyPr anchor="ctr"/>
              <a:lstStyle/>
              <a:p>
                <a:endParaRPr lang="en-CA"/>
              </a:p>
            </p:txBody>
          </p:sp>
          <p:sp>
            <p:nvSpPr>
              <p:cNvPr id="8233" name="Line 18"/>
              <p:cNvSpPr>
                <a:spLocks noChangeShapeType="1"/>
              </p:cNvSpPr>
              <p:nvPr/>
            </p:nvSpPr>
            <p:spPr bwMode="auto">
              <a:xfrm flipH="1">
                <a:off x="3552" y="2080"/>
                <a:ext cx="708" cy="32"/>
              </a:xfrm>
              <a:prstGeom prst="line">
                <a:avLst/>
              </a:prstGeom>
              <a:noFill/>
              <a:ln w="25400">
                <a:solidFill>
                  <a:srgbClr val="0000FF"/>
                </a:solidFill>
                <a:round/>
                <a:headEnd/>
                <a:tailEnd type="triangle" w="med" len="med"/>
              </a:ln>
            </p:spPr>
            <p:txBody>
              <a:bodyPr anchor="ctr"/>
              <a:lstStyle/>
              <a:p>
                <a:endParaRPr lang="en-CA"/>
              </a:p>
            </p:txBody>
          </p:sp>
        </p:grpSp>
      </p:grpSp>
      <p:grpSp>
        <p:nvGrpSpPr>
          <p:cNvPr id="5" name="Group 24"/>
          <p:cNvGrpSpPr>
            <a:grpSpLocks/>
          </p:cNvGrpSpPr>
          <p:nvPr/>
        </p:nvGrpSpPr>
        <p:grpSpPr bwMode="auto">
          <a:xfrm>
            <a:off x="4343400" y="381000"/>
            <a:ext cx="2438400" cy="990600"/>
            <a:chOff x="2736" y="240"/>
            <a:chExt cx="1536" cy="624"/>
          </a:xfrm>
        </p:grpSpPr>
        <p:sp>
          <p:nvSpPr>
            <p:cNvPr id="8225" name="Line 19"/>
            <p:cNvSpPr>
              <a:spLocks noChangeShapeType="1"/>
            </p:cNvSpPr>
            <p:nvPr/>
          </p:nvSpPr>
          <p:spPr bwMode="auto">
            <a:xfrm flipH="1" flipV="1">
              <a:off x="3840" y="480"/>
              <a:ext cx="432" cy="384"/>
            </a:xfrm>
            <a:prstGeom prst="line">
              <a:avLst/>
            </a:prstGeom>
            <a:noFill/>
            <a:ln w="25400">
              <a:solidFill>
                <a:srgbClr val="FFCC00"/>
              </a:solidFill>
              <a:round/>
              <a:headEnd/>
              <a:tailEnd/>
            </a:ln>
          </p:spPr>
          <p:txBody>
            <a:bodyPr anchor="ctr"/>
            <a:lstStyle/>
            <a:p>
              <a:endParaRPr lang="en-CA"/>
            </a:p>
          </p:txBody>
        </p:sp>
        <p:sp>
          <p:nvSpPr>
            <p:cNvPr id="8226" name="Line 20"/>
            <p:cNvSpPr>
              <a:spLocks noChangeShapeType="1"/>
            </p:cNvSpPr>
            <p:nvPr/>
          </p:nvSpPr>
          <p:spPr bwMode="auto">
            <a:xfrm flipH="1">
              <a:off x="3456" y="480"/>
              <a:ext cx="384" cy="0"/>
            </a:xfrm>
            <a:prstGeom prst="line">
              <a:avLst/>
            </a:prstGeom>
            <a:noFill/>
            <a:ln w="25400">
              <a:solidFill>
                <a:srgbClr val="FFCC00"/>
              </a:solidFill>
              <a:round/>
              <a:headEnd/>
              <a:tailEnd/>
            </a:ln>
          </p:spPr>
          <p:txBody>
            <a:bodyPr anchor="ctr"/>
            <a:lstStyle/>
            <a:p>
              <a:endParaRPr lang="en-CA"/>
            </a:p>
          </p:txBody>
        </p:sp>
        <p:sp>
          <p:nvSpPr>
            <p:cNvPr id="8227" name="Line 21"/>
            <p:cNvSpPr>
              <a:spLocks noChangeShapeType="1"/>
            </p:cNvSpPr>
            <p:nvPr/>
          </p:nvSpPr>
          <p:spPr bwMode="auto">
            <a:xfrm flipH="1" flipV="1">
              <a:off x="3264" y="240"/>
              <a:ext cx="204" cy="264"/>
            </a:xfrm>
            <a:prstGeom prst="line">
              <a:avLst/>
            </a:prstGeom>
            <a:noFill/>
            <a:ln w="25400">
              <a:solidFill>
                <a:srgbClr val="FFCC00"/>
              </a:solidFill>
              <a:round/>
              <a:headEnd/>
              <a:tailEnd/>
            </a:ln>
          </p:spPr>
          <p:txBody>
            <a:bodyPr anchor="ctr"/>
            <a:lstStyle/>
            <a:p>
              <a:endParaRPr lang="en-CA"/>
            </a:p>
          </p:txBody>
        </p:sp>
        <p:sp>
          <p:nvSpPr>
            <p:cNvPr id="8228" name="Line 22"/>
            <p:cNvSpPr>
              <a:spLocks noChangeShapeType="1"/>
            </p:cNvSpPr>
            <p:nvPr/>
          </p:nvSpPr>
          <p:spPr bwMode="auto">
            <a:xfrm flipH="1">
              <a:off x="2736" y="240"/>
              <a:ext cx="528" cy="0"/>
            </a:xfrm>
            <a:prstGeom prst="line">
              <a:avLst/>
            </a:prstGeom>
            <a:noFill/>
            <a:ln w="25400">
              <a:solidFill>
                <a:srgbClr val="FFCC00"/>
              </a:solidFill>
              <a:round/>
              <a:headEnd/>
              <a:tailEnd/>
            </a:ln>
          </p:spPr>
          <p:txBody>
            <a:bodyPr anchor="ctr"/>
            <a:lstStyle/>
            <a:p>
              <a:endParaRPr lang="en-CA"/>
            </a:p>
          </p:txBody>
        </p:sp>
      </p:grpSp>
      <p:grpSp>
        <p:nvGrpSpPr>
          <p:cNvPr id="6" name="Group 40"/>
          <p:cNvGrpSpPr>
            <a:grpSpLocks/>
          </p:cNvGrpSpPr>
          <p:nvPr/>
        </p:nvGrpSpPr>
        <p:grpSpPr bwMode="auto">
          <a:xfrm>
            <a:off x="2133600" y="1981200"/>
            <a:ext cx="3048000" cy="1524000"/>
            <a:chOff x="1344" y="1248"/>
            <a:chExt cx="1920" cy="960"/>
          </a:xfrm>
        </p:grpSpPr>
        <p:sp>
          <p:nvSpPr>
            <p:cNvPr id="8222" name="Oval 37"/>
            <p:cNvSpPr>
              <a:spLocks noChangeArrowheads="1"/>
            </p:cNvSpPr>
            <p:nvPr/>
          </p:nvSpPr>
          <p:spPr bwMode="auto">
            <a:xfrm>
              <a:off x="1344" y="1680"/>
              <a:ext cx="1152" cy="528"/>
            </a:xfrm>
            <a:prstGeom prst="ellipse">
              <a:avLst/>
            </a:prstGeom>
            <a:solidFill>
              <a:srgbClr val="C0C0C0">
                <a:alpha val="50195"/>
              </a:srgbClr>
            </a:solidFill>
            <a:ln w="19050">
              <a:solidFill>
                <a:schemeClr val="tx1"/>
              </a:solidFill>
              <a:prstDash val="sysDot"/>
              <a:round/>
              <a:headEnd/>
              <a:tailEnd/>
            </a:ln>
          </p:spPr>
          <p:txBody>
            <a:bodyPr wrap="none" anchor="ctr"/>
            <a:lstStyle/>
            <a:p>
              <a:pPr eaLnBrk="0" hangingPunct="0"/>
              <a:endParaRPr lang="en-US"/>
            </a:p>
          </p:txBody>
        </p:sp>
        <p:sp>
          <p:nvSpPr>
            <p:cNvPr id="8223" name="Text Box 38"/>
            <p:cNvSpPr txBox="1">
              <a:spLocks noChangeArrowheads="1"/>
            </p:cNvSpPr>
            <p:nvPr/>
          </p:nvSpPr>
          <p:spPr bwMode="auto">
            <a:xfrm>
              <a:off x="2160" y="1248"/>
              <a:ext cx="1104" cy="442"/>
            </a:xfrm>
            <a:prstGeom prst="rect">
              <a:avLst/>
            </a:prstGeom>
            <a:noFill/>
            <a:ln w="9525">
              <a:noFill/>
              <a:miter lim="800000"/>
              <a:headEnd/>
              <a:tailEnd/>
            </a:ln>
          </p:spPr>
          <p:txBody>
            <a:bodyPr>
              <a:spAutoFit/>
            </a:bodyPr>
            <a:lstStyle/>
            <a:p>
              <a:pPr eaLnBrk="0" hangingPunct="0">
                <a:spcBef>
                  <a:spcPct val="50000"/>
                </a:spcBef>
              </a:pPr>
              <a:r>
                <a:rPr lang="en-US" sz="2000"/>
                <a:t>Highway Realignment</a:t>
              </a:r>
            </a:p>
          </p:txBody>
        </p:sp>
        <p:sp>
          <p:nvSpPr>
            <p:cNvPr id="8224" name="Line 39"/>
            <p:cNvSpPr>
              <a:spLocks noChangeShapeType="1"/>
            </p:cNvSpPr>
            <p:nvPr/>
          </p:nvSpPr>
          <p:spPr bwMode="auto">
            <a:xfrm flipV="1">
              <a:off x="2112" y="1488"/>
              <a:ext cx="96" cy="192"/>
            </a:xfrm>
            <a:prstGeom prst="line">
              <a:avLst/>
            </a:prstGeom>
            <a:noFill/>
            <a:ln w="9525">
              <a:solidFill>
                <a:schemeClr val="tx1"/>
              </a:solidFill>
              <a:round/>
              <a:headEnd/>
              <a:tailEnd/>
            </a:ln>
          </p:spPr>
          <p:txBody>
            <a:bodyPr anchor="ctr"/>
            <a:lstStyle/>
            <a:p>
              <a:endParaRPr lang="en-CA"/>
            </a:p>
          </p:txBody>
        </p:sp>
      </p:grpSp>
      <p:sp>
        <p:nvSpPr>
          <p:cNvPr id="8199" name="Rectangle 48"/>
          <p:cNvSpPr>
            <a:spLocks noChangeArrowheads="1"/>
          </p:cNvSpPr>
          <p:nvPr/>
        </p:nvSpPr>
        <p:spPr bwMode="auto">
          <a:xfrm>
            <a:off x="7010400" y="4495800"/>
            <a:ext cx="152400" cy="228600"/>
          </a:xfrm>
          <a:prstGeom prst="rect">
            <a:avLst/>
          </a:prstGeom>
          <a:solidFill>
            <a:srgbClr val="3366FF"/>
          </a:solidFill>
          <a:ln w="9525">
            <a:noFill/>
            <a:miter lim="800000"/>
            <a:headEnd/>
            <a:tailEnd/>
          </a:ln>
        </p:spPr>
        <p:txBody>
          <a:bodyPr wrap="none" anchor="ctr"/>
          <a:lstStyle/>
          <a:p>
            <a:pPr eaLnBrk="0" hangingPunct="0"/>
            <a:endParaRPr lang="en-CA"/>
          </a:p>
        </p:txBody>
      </p:sp>
      <p:sp>
        <p:nvSpPr>
          <p:cNvPr id="8200" name="Rectangle 46"/>
          <p:cNvSpPr>
            <a:spLocks noChangeArrowheads="1"/>
          </p:cNvSpPr>
          <p:nvPr/>
        </p:nvSpPr>
        <p:spPr bwMode="auto">
          <a:xfrm>
            <a:off x="7620000" y="1371600"/>
            <a:ext cx="533400" cy="152400"/>
          </a:xfrm>
          <a:prstGeom prst="rect">
            <a:avLst/>
          </a:prstGeom>
          <a:solidFill>
            <a:schemeClr val="bg1"/>
          </a:solidFill>
          <a:ln w="9525">
            <a:noFill/>
            <a:miter lim="800000"/>
            <a:headEnd/>
            <a:tailEnd/>
          </a:ln>
        </p:spPr>
        <p:txBody>
          <a:bodyPr wrap="none" anchor="ctr"/>
          <a:lstStyle/>
          <a:p>
            <a:pPr eaLnBrk="0" hangingPunct="0"/>
            <a:endParaRPr lang="en-CA"/>
          </a:p>
        </p:txBody>
      </p:sp>
      <p:sp>
        <p:nvSpPr>
          <p:cNvPr id="8201" name="Rectangle 47"/>
          <p:cNvSpPr>
            <a:spLocks noChangeArrowheads="1"/>
          </p:cNvSpPr>
          <p:nvPr/>
        </p:nvSpPr>
        <p:spPr bwMode="auto">
          <a:xfrm>
            <a:off x="838200" y="2590800"/>
            <a:ext cx="1295400" cy="304800"/>
          </a:xfrm>
          <a:prstGeom prst="rect">
            <a:avLst/>
          </a:prstGeom>
          <a:solidFill>
            <a:schemeClr val="bg1"/>
          </a:solidFill>
          <a:ln w="9525">
            <a:noFill/>
            <a:miter lim="800000"/>
            <a:headEnd/>
            <a:tailEnd/>
          </a:ln>
        </p:spPr>
        <p:txBody>
          <a:bodyPr wrap="none" anchor="ctr"/>
          <a:lstStyle/>
          <a:p>
            <a:pPr eaLnBrk="0" hangingPunct="0"/>
            <a:endParaRPr lang="en-CA"/>
          </a:p>
        </p:txBody>
      </p:sp>
      <p:sp>
        <p:nvSpPr>
          <p:cNvPr id="8202" name="Text Box 49"/>
          <p:cNvSpPr txBox="1">
            <a:spLocks noChangeArrowheads="1"/>
          </p:cNvSpPr>
          <p:nvPr/>
        </p:nvSpPr>
        <p:spPr bwMode="auto">
          <a:xfrm>
            <a:off x="838200" y="2514600"/>
            <a:ext cx="1371600" cy="396875"/>
          </a:xfrm>
          <a:prstGeom prst="rect">
            <a:avLst/>
          </a:prstGeom>
          <a:noFill/>
          <a:ln w="9525">
            <a:noFill/>
            <a:miter lim="800000"/>
            <a:headEnd/>
            <a:tailEnd/>
          </a:ln>
        </p:spPr>
        <p:txBody>
          <a:bodyPr>
            <a:spAutoFit/>
          </a:bodyPr>
          <a:lstStyle/>
          <a:p>
            <a:pPr eaLnBrk="0" hangingPunct="0">
              <a:spcBef>
                <a:spcPct val="50000"/>
              </a:spcBef>
            </a:pPr>
            <a:r>
              <a:rPr lang="en-US" sz="1000"/>
              <a:t>Raw Water Pumping Station</a:t>
            </a:r>
          </a:p>
        </p:txBody>
      </p:sp>
      <p:grpSp>
        <p:nvGrpSpPr>
          <p:cNvPr id="7" name="Group 231464"/>
          <p:cNvGrpSpPr>
            <a:grpSpLocks/>
          </p:cNvGrpSpPr>
          <p:nvPr/>
        </p:nvGrpSpPr>
        <p:grpSpPr bwMode="auto">
          <a:xfrm>
            <a:off x="1676400" y="-1447800"/>
            <a:ext cx="9144000" cy="6858000"/>
            <a:chOff x="0" y="0"/>
            <a:chExt cx="9144000" cy="6858000"/>
          </a:xfrm>
        </p:grpSpPr>
        <p:pic>
          <p:nvPicPr>
            <p:cNvPr id="8219" name="Picture 3"/>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31463" name="Freeform 231462"/>
            <p:cNvSpPr/>
            <p:nvPr/>
          </p:nvSpPr>
          <p:spPr>
            <a:xfrm>
              <a:off x="2027238" y="2941638"/>
              <a:ext cx="828675" cy="895350"/>
            </a:xfrm>
            <a:custGeom>
              <a:avLst/>
              <a:gdLst>
                <a:gd name="connsiteX0" fmla="*/ 820132 w 829559"/>
                <a:gd name="connsiteY0" fmla="*/ 18853 h 895546"/>
                <a:gd name="connsiteX1" fmla="*/ 820132 w 829559"/>
                <a:gd name="connsiteY1" fmla="*/ 18853 h 895546"/>
                <a:gd name="connsiteX2" fmla="*/ 556181 w 829559"/>
                <a:gd name="connsiteY2" fmla="*/ 0 h 895546"/>
                <a:gd name="connsiteX3" fmla="*/ 518474 w 829559"/>
                <a:gd name="connsiteY3" fmla="*/ 18853 h 895546"/>
                <a:gd name="connsiteX4" fmla="*/ 179109 w 829559"/>
                <a:gd name="connsiteY4" fmla="*/ 28280 h 895546"/>
                <a:gd name="connsiteX5" fmla="*/ 179109 w 829559"/>
                <a:gd name="connsiteY5" fmla="*/ 245097 h 895546"/>
                <a:gd name="connsiteX6" fmla="*/ 0 w 829559"/>
                <a:gd name="connsiteY6" fmla="*/ 245097 h 895546"/>
                <a:gd name="connsiteX7" fmla="*/ 0 w 829559"/>
                <a:gd name="connsiteY7" fmla="*/ 688157 h 895546"/>
                <a:gd name="connsiteX8" fmla="*/ 188536 w 829559"/>
                <a:gd name="connsiteY8" fmla="*/ 688157 h 895546"/>
                <a:gd name="connsiteX9" fmla="*/ 179109 w 829559"/>
                <a:gd name="connsiteY9" fmla="*/ 895546 h 895546"/>
                <a:gd name="connsiteX10" fmla="*/ 829559 w 829559"/>
                <a:gd name="connsiteY10" fmla="*/ 895546 h 895546"/>
                <a:gd name="connsiteX11" fmla="*/ 820132 w 829559"/>
                <a:gd name="connsiteY11" fmla="*/ 18853 h 89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9559" h="895546">
                  <a:moveTo>
                    <a:pt x="820132" y="18853"/>
                  </a:moveTo>
                  <a:lnTo>
                    <a:pt x="820132" y="18853"/>
                  </a:lnTo>
                  <a:cubicBezTo>
                    <a:pt x="732148" y="12569"/>
                    <a:pt x="644389" y="0"/>
                    <a:pt x="556181" y="0"/>
                  </a:cubicBezTo>
                  <a:cubicBezTo>
                    <a:pt x="542129" y="0"/>
                    <a:pt x="532494" y="17897"/>
                    <a:pt x="518474" y="18853"/>
                  </a:cubicBezTo>
                  <a:cubicBezTo>
                    <a:pt x="375602" y="28594"/>
                    <a:pt x="-8997" y="28280"/>
                    <a:pt x="179109" y="28280"/>
                  </a:cubicBezTo>
                  <a:lnTo>
                    <a:pt x="179109" y="245097"/>
                  </a:lnTo>
                  <a:lnTo>
                    <a:pt x="0" y="245097"/>
                  </a:lnTo>
                  <a:lnTo>
                    <a:pt x="0" y="688157"/>
                  </a:lnTo>
                  <a:lnTo>
                    <a:pt x="188536" y="688157"/>
                  </a:lnTo>
                  <a:lnTo>
                    <a:pt x="179109" y="895546"/>
                  </a:lnTo>
                  <a:lnTo>
                    <a:pt x="829559" y="895546"/>
                  </a:lnTo>
                  <a:lnTo>
                    <a:pt x="820132" y="18853"/>
                  </a:lnTo>
                  <a:close/>
                </a:path>
              </a:pathLst>
            </a:custGeom>
            <a:solidFill>
              <a:schemeClr val="accent5">
                <a:lumMod val="60000"/>
                <a:lumOff val="40000"/>
              </a:schemeClr>
            </a:solidFill>
            <a:ln w="0">
              <a:noFill/>
            </a:ln>
          </p:spPr>
          <p:txBody>
            <a:bodyPr anchor="ctr"/>
            <a:lstStyle/>
            <a:p>
              <a:pPr eaLnBrk="0" hangingPunct="0">
                <a:defRPr/>
              </a:pPr>
              <a:endParaRPr lang="en-CA"/>
            </a:p>
          </p:txBody>
        </p:sp>
        <p:sp>
          <p:nvSpPr>
            <p:cNvPr id="8221" name="Freeform 231463"/>
            <p:cNvSpPr>
              <a:spLocks/>
            </p:cNvSpPr>
            <p:nvPr/>
          </p:nvSpPr>
          <p:spPr bwMode="auto">
            <a:xfrm>
              <a:off x="3261674" y="2130458"/>
              <a:ext cx="4553147" cy="2705493"/>
            </a:xfrm>
            <a:custGeom>
              <a:avLst/>
              <a:gdLst>
                <a:gd name="T0" fmla="*/ 263951 w 4553147"/>
                <a:gd name="T1" fmla="*/ 9427 h 2705493"/>
                <a:gd name="T2" fmla="*/ 0 w 4553147"/>
                <a:gd name="T3" fmla="*/ 829558 h 2705493"/>
                <a:gd name="T4" fmla="*/ 0 w 4553147"/>
                <a:gd name="T5" fmla="*/ 1743964 h 2705493"/>
                <a:gd name="T6" fmla="*/ 263951 w 4553147"/>
                <a:gd name="T7" fmla="*/ 2705493 h 2705493"/>
                <a:gd name="T8" fmla="*/ 4553147 w 4553147"/>
                <a:gd name="T9" fmla="*/ 2639505 h 2705493"/>
                <a:gd name="T10" fmla="*/ 4524867 w 4553147"/>
                <a:gd name="T11" fmla="*/ 9427 h 2705493"/>
                <a:gd name="T12" fmla="*/ 1093516 w 4553147"/>
                <a:gd name="T13" fmla="*/ 65987 h 2705493"/>
                <a:gd name="T14" fmla="*/ 961534 w 4553147"/>
                <a:gd name="T15" fmla="*/ 0 h 2705493"/>
                <a:gd name="T16" fmla="*/ 263951 w 4553147"/>
                <a:gd name="T17" fmla="*/ 9427 h 2705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53147"/>
                <a:gd name="T28" fmla="*/ 0 h 2705493"/>
                <a:gd name="T29" fmla="*/ 4553147 w 4553147"/>
                <a:gd name="T30" fmla="*/ 2705493 h 2705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53147" h="2705493">
                  <a:moveTo>
                    <a:pt x="263951" y="9427"/>
                  </a:moveTo>
                  <a:lnTo>
                    <a:pt x="0" y="829558"/>
                  </a:lnTo>
                  <a:lnTo>
                    <a:pt x="0" y="1743958"/>
                  </a:lnTo>
                  <a:lnTo>
                    <a:pt x="263951" y="2705493"/>
                  </a:lnTo>
                  <a:lnTo>
                    <a:pt x="4553147" y="2639505"/>
                  </a:lnTo>
                  <a:lnTo>
                    <a:pt x="4524866" y="9427"/>
                  </a:lnTo>
                  <a:lnTo>
                    <a:pt x="1093510" y="65987"/>
                  </a:lnTo>
                  <a:lnTo>
                    <a:pt x="961534" y="0"/>
                  </a:lnTo>
                  <a:lnTo>
                    <a:pt x="263951" y="9427"/>
                  </a:lnTo>
                  <a:close/>
                </a:path>
              </a:pathLst>
            </a:custGeom>
            <a:solidFill>
              <a:srgbClr val="C00000">
                <a:alpha val="23921"/>
              </a:srgbClr>
            </a:solidFill>
            <a:ln w="9525">
              <a:noFill/>
              <a:round/>
              <a:headEnd/>
              <a:tailEnd/>
            </a:ln>
          </p:spPr>
          <p:txBody>
            <a:bodyPr anchor="ctr"/>
            <a:lstStyle/>
            <a:p>
              <a:endParaRPr lang="en-CA"/>
            </a:p>
          </p:txBody>
        </p:sp>
      </p:grpSp>
      <p:grpSp>
        <p:nvGrpSpPr>
          <p:cNvPr id="8" name="Group 46"/>
          <p:cNvGrpSpPr>
            <a:grpSpLocks/>
          </p:cNvGrpSpPr>
          <p:nvPr/>
        </p:nvGrpSpPr>
        <p:grpSpPr bwMode="auto">
          <a:xfrm>
            <a:off x="150813" y="1676400"/>
            <a:ext cx="5545137" cy="5030788"/>
            <a:chOff x="95" y="1056"/>
            <a:chExt cx="3493" cy="3169"/>
          </a:xfrm>
        </p:grpSpPr>
        <p:sp>
          <p:nvSpPr>
            <p:cNvPr id="8216" name="Text Box 43"/>
            <p:cNvSpPr txBox="1">
              <a:spLocks noChangeArrowheads="1"/>
            </p:cNvSpPr>
            <p:nvPr/>
          </p:nvSpPr>
          <p:spPr bwMode="auto">
            <a:xfrm>
              <a:off x="2484" y="3033"/>
              <a:ext cx="1104" cy="231"/>
            </a:xfrm>
            <a:prstGeom prst="rect">
              <a:avLst/>
            </a:prstGeom>
            <a:noFill/>
            <a:ln w="9525">
              <a:noFill/>
              <a:miter lim="800000"/>
              <a:headEnd/>
              <a:tailEnd/>
            </a:ln>
          </p:spPr>
          <p:txBody>
            <a:bodyPr>
              <a:spAutoFit/>
            </a:bodyPr>
            <a:lstStyle/>
            <a:p>
              <a:pPr eaLnBrk="0" hangingPunct="0">
                <a:spcBef>
                  <a:spcPct val="50000"/>
                </a:spcBef>
              </a:pPr>
              <a:r>
                <a:rPr lang="en-US" sz="1800"/>
                <a:t>Raw Waterline</a:t>
              </a:r>
            </a:p>
          </p:txBody>
        </p:sp>
        <p:sp>
          <p:nvSpPr>
            <p:cNvPr id="8217" name="Text Box 44"/>
            <p:cNvSpPr txBox="1">
              <a:spLocks noChangeArrowheads="1"/>
            </p:cNvSpPr>
            <p:nvPr/>
          </p:nvSpPr>
          <p:spPr bwMode="auto">
            <a:xfrm rot="-5400000">
              <a:off x="-77" y="3437"/>
              <a:ext cx="1345" cy="231"/>
            </a:xfrm>
            <a:prstGeom prst="rect">
              <a:avLst/>
            </a:prstGeom>
            <a:solidFill>
              <a:srgbClr val="FFFFFF"/>
            </a:solidFill>
            <a:ln w="9525">
              <a:noFill/>
              <a:miter lim="800000"/>
              <a:headEnd/>
              <a:tailEnd/>
            </a:ln>
          </p:spPr>
          <p:txBody>
            <a:bodyPr>
              <a:spAutoFit/>
            </a:bodyPr>
            <a:lstStyle/>
            <a:p>
              <a:pPr eaLnBrk="0" hangingPunct="0">
                <a:spcBef>
                  <a:spcPct val="50000"/>
                </a:spcBef>
              </a:pPr>
              <a:r>
                <a:rPr lang="en-US" sz="1800"/>
                <a:t>Distribution Line</a:t>
              </a:r>
            </a:p>
          </p:txBody>
        </p:sp>
        <p:sp>
          <p:nvSpPr>
            <p:cNvPr id="8218" name="Text Box 45"/>
            <p:cNvSpPr txBox="1">
              <a:spLocks noChangeArrowheads="1"/>
            </p:cNvSpPr>
            <p:nvPr/>
          </p:nvSpPr>
          <p:spPr bwMode="auto">
            <a:xfrm rot="-5400000">
              <a:off x="-509" y="1660"/>
              <a:ext cx="1440" cy="231"/>
            </a:xfrm>
            <a:prstGeom prst="rect">
              <a:avLst/>
            </a:prstGeom>
            <a:noFill/>
            <a:ln w="9525">
              <a:noFill/>
              <a:miter lim="800000"/>
              <a:headEnd/>
              <a:tailEnd/>
            </a:ln>
          </p:spPr>
          <p:txBody>
            <a:bodyPr>
              <a:spAutoFit/>
            </a:bodyPr>
            <a:lstStyle/>
            <a:p>
              <a:pPr eaLnBrk="0" hangingPunct="0">
                <a:spcBef>
                  <a:spcPct val="50000"/>
                </a:spcBef>
              </a:pPr>
              <a:r>
                <a:rPr lang="en-US" sz="1800"/>
                <a:t>Sanitary Discharge</a:t>
              </a:r>
            </a:p>
          </p:txBody>
        </p:sp>
      </p:grpSp>
      <p:grpSp>
        <p:nvGrpSpPr>
          <p:cNvPr id="9" name="Group 231467"/>
          <p:cNvGrpSpPr>
            <a:grpSpLocks/>
          </p:cNvGrpSpPr>
          <p:nvPr/>
        </p:nvGrpSpPr>
        <p:grpSpPr bwMode="auto">
          <a:xfrm>
            <a:off x="1219200" y="3086100"/>
            <a:ext cx="990600" cy="3771900"/>
            <a:chOff x="1219200" y="3086100"/>
            <a:chExt cx="990600" cy="3771900"/>
          </a:xfrm>
        </p:grpSpPr>
        <p:cxnSp>
          <p:nvCxnSpPr>
            <p:cNvPr id="8214" name="Straight Connector 27"/>
            <p:cNvCxnSpPr>
              <a:cxnSpLocks noChangeShapeType="1"/>
            </p:cNvCxnSpPr>
            <p:nvPr/>
          </p:nvCxnSpPr>
          <p:spPr bwMode="auto">
            <a:xfrm flipH="1">
              <a:off x="1219200" y="3086100"/>
              <a:ext cx="990600" cy="0"/>
            </a:xfrm>
            <a:prstGeom prst="line">
              <a:avLst/>
            </a:prstGeom>
            <a:noFill/>
            <a:ln w="25400" algn="ctr">
              <a:solidFill>
                <a:schemeClr val="accent2"/>
              </a:solidFill>
              <a:round/>
              <a:headEnd/>
              <a:tailEnd/>
            </a:ln>
          </p:spPr>
        </p:cxnSp>
        <p:cxnSp>
          <p:nvCxnSpPr>
            <p:cNvPr id="8215" name="Straight Arrow Connector 29"/>
            <p:cNvCxnSpPr>
              <a:cxnSpLocks noChangeShapeType="1"/>
            </p:cNvCxnSpPr>
            <p:nvPr/>
          </p:nvCxnSpPr>
          <p:spPr bwMode="auto">
            <a:xfrm>
              <a:off x="1219200" y="3086100"/>
              <a:ext cx="0" cy="3771900"/>
            </a:xfrm>
            <a:prstGeom prst="straightConnector1">
              <a:avLst/>
            </a:prstGeom>
            <a:noFill/>
            <a:ln w="25400" algn="ctr">
              <a:solidFill>
                <a:schemeClr val="accent2"/>
              </a:solidFill>
              <a:round/>
              <a:headEnd/>
              <a:tailEnd type="arrow" w="med" len="med"/>
            </a:ln>
          </p:spPr>
        </p:cxnSp>
      </p:grpSp>
      <p:grpSp>
        <p:nvGrpSpPr>
          <p:cNvPr id="10" name="Group 231468"/>
          <p:cNvGrpSpPr>
            <a:grpSpLocks/>
          </p:cNvGrpSpPr>
          <p:nvPr/>
        </p:nvGrpSpPr>
        <p:grpSpPr bwMode="auto">
          <a:xfrm>
            <a:off x="819150" y="914400"/>
            <a:ext cx="1390650" cy="2895600"/>
            <a:chOff x="819149" y="914400"/>
            <a:chExt cx="1390651" cy="2895600"/>
          </a:xfrm>
        </p:grpSpPr>
        <p:cxnSp>
          <p:nvCxnSpPr>
            <p:cNvPr id="8212" name="Straight Connector 231457"/>
            <p:cNvCxnSpPr>
              <a:cxnSpLocks noChangeShapeType="1"/>
            </p:cNvCxnSpPr>
            <p:nvPr/>
          </p:nvCxnSpPr>
          <p:spPr bwMode="auto">
            <a:xfrm flipH="1">
              <a:off x="819149" y="3810000"/>
              <a:ext cx="1390651" cy="0"/>
            </a:xfrm>
            <a:prstGeom prst="line">
              <a:avLst/>
            </a:prstGeom>
            <a:noFill/>
            <a:ln w="25400" algn="ctr">
              <a:solidFill>
                <a:srgbClr val="FFC000"/>
              </a:solidFill>
              <a:round/>
              <a:headEnd/>
              <a:tailEnd/>
            </a:ln>
          </p:spPr>
        </p:cxnSp>
        <p:cxnSp>
          <p:nvCxnSpPr>
            <p:cNvPr id="8213" name="Straight Arrow Connector 231459"/>
            <p:cNvCxnSpPr>
              <a:cxnSpLocks noChangeShapeType="1"/>
            </p:cNvCxnSpPr>
            <p:nvPr/>
          </p:nvCxnSpPr>
          <p:spPr bwMode="auto">
            <a:xfrm flipV="1">
              <a:off x="819149" y="914400"/>
              <a:ext cx="0" cy="2895600"/>
            </a:xfrm>
            <a:prstGeom prst="straightConnector1">
              <a:avLst/>
            </a:prstGeom>
            <a:noFill/>
            <a:ln w="25400" algn="ctr">
              <a:solidFill>
                <a:srgbClr val="FFC000"/>
              </a:solidFill>
              <a:round/>
              <a:headEnd/>
              <a:tailEnd type="arrow" w="med" len="med"/>
            </a:ln>
          </p:spPr>
        </p:cxnSp>
      </p:grpSp>
      <p:grpSp>
        <p:nvGrpSpPr>
          <p:cNvPr id="11" name="Group 231466"/>
          <p:cNvGrpSpPr>
            <a:grpSpLocks/>
          </p:cNvGrpSpPr>
          <p:nvPr/>
        </p:nvGrpSpPr>
        <p:grpSpPr bwMode="auto">
          <a:xfrm>
            <a:off x="1371600" y="3962400"/>
            <a:ext cx="5753100" cy="2895600"/>
            <a:chOff x="1371600" y="3962400"/>
            <a:chExt cx="5753100" cy="2895600"/>
          </a:xfrm>
        </p:grpSpPr>
        <p:cxnSp>
          <p:nvCxnSpPr>
            <p:cNvPr id="8209" name="Straight Connector 8"/>
            <p:cNvCxnSpPr>
              <a:cxnSpLocks noChangeShapeType="1"/>
            </p:cNvCxnSpPr>
            <p:nvPr/>
          </p:nvCxnSpPr>
          <p:spPr bwMode="auto">
            <a:xfrm flipV="1">
              <a:off x="1371600" y="5257800"/>
              <a:ext cx="0" cy="1600200"/>
            </a:xfrm>
            <a:prstGeom prst="line">
              <a:avLst/>
            </a:prstGeom>
            <a:noFill/>
            <a:ln w="25400" algn="ctr">
              <a:solidFill>
                <a:srgbClr val="C00000"/>
              </a:solidFill>
              <a:round/>
              <a:headEnd/>
              <a:tailEnd/>
            </a:ln>
          </p:spPr>
        </p:cxnSp>
        <p:cxnSp>
          <p:nvCxnSpPr>
            <p:cNvPr id="8210" name="Straight Connector 11"/>
            <p:cNvCxnSpPr>
              <a:cxnSpLocks noChangeShapeType="1"/>
            </p:cNvCxnSpPr>
            <p:nvPr/>
          </p:nvCxnSpPr>
          <p:spPr bwMode="auto">
            <a:xfrm flipV="1">
              <a:off x="1371600" y="5181600"/>
              <a:ext cx="5753100" cy="76200"/>
            </a:xfrm>
            <a:prstGeom prst="line">
              <a:avLst/>
            </a:prstGeom>
            <a:noFill/>
            <a:ln w="25400" algn="ctr">
              <a:solidFill>
                <a:srgbClr val="C00000"/>
              </a:solidFill>
              <a:round/>
              <a:headEnd/>
              <a:tailEnd/>
            </a:ln>
          </p:spPr>
        </p:cxnSp>
        <p:cxnSp>
          <p:nvCxnSpPr>
            <p:cNvPr id="8211" name="Straight Arrow Connector 13"/>
            <p:cNvCxnSpPr>
              <a:cxnSpLocks noChangeShapeType="1"/>
            </p:cNvCxnSpPr>
            <p:nvPr/>
          </p:nvCxnSpPr>
          <p:spPr bwMode="auto">
            <a:xfrm flipH="1" flipV="1">
              <a:off x="7086600" y="3962400"/>
              <a:ext cx="38100" cy="1219200"/>
            </a:xfrm>
            <a:prstGeom prst="straightConnector1">
              <a:avLst/>
            </a:prstGeom>
            <a:noFill/>
            <a:ln w="25400" algn="ctr">
              <a:solidFill>
                <a:srgbClr val="C00000"/>
              </a:solidFill>
              <a:round/>
              <a:headEnd/>
              <a:tailEnd type="arrow" w="med" len="med"/>
            </a:ln>
          </p:spPr>
        </p:cxnSp>
      </p:grpSp>
      <p:sp>
        <p:nvSpPr>
          <p:cNvPr id="8242" name="Line 50"/>
          <p:cNvSpPr>
            <a:spLocks noChangeShapeType="1"/>
          </p:cNvSpPr>
          <p:nvPr/>
        </p:nvSpPr>
        <p:spPr bwMode="auto">
          <a:xfrm flipH="1">
            <a:off x="2895600" y="3657600"/>
            <a:ext cx="1219200" cy="0"/>
          </a:xfrm>
          <a:prstGeom prst="line">
            <a:avLst/>
          </a:prstGeom>
          <a:noFill/>
          <a:ln w="25400">
            <a:solidFill>
              <a:srgbClr val="FF0000"/>
            </a:solidFill>
            <a:round/>
            <a:headEnd/>
            <a:tailEnd type="arrow" w="med" len="med"/>
          </a:ln>
        </p:spPr>
        <p:txBody>
          <a:bodyPr anchor="ctr"/>
          <a:lstStyle/>
          <a:p>
            <a:endParaRPr lang="en-CA"/>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10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right)">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2000" fill="hold"/>
                                        <p:tgtEl>
                                          <p:spTgt spid="7"/>
                                        </p:tgtEl>
                                        <p:attrNameLst>
                                          <p:attrName>ppt_w</p:attrName>
                                        </p:attrNameLst>
                                      </p:cBhvr>
                                      <p:tavLst>
                                        <p:tav tm="0">
                                          <p:val>
                                            <p:fltVal val="0"/>
                                          </p:val>
                                        </p:tav>
                                        <p:tav tm="100000">
                                          <p:val>
                                            <p:strVal val="#ppt_w"/>
                                          </p:val>
                                        </p:tav>
                                      </p:tavLst>
                                    </p:anim>
                                    <p:anim calcmode="lin" valueType="num">
                                      <p:cBhvr>
                                        <p:cTn id="27" dur="2000" fill="hold"/>
                                        <p:tgtEl>
                                          <p:spTgt spid="7"/>
                                        </p:tgtEl>
                                        <p:attrNameLst>
                                          <p:attrName>ppt_h</p:attrName>
                                        </p:attrNameLst>
                                      </p:cBhvr>
                                      <p:tavLst>
                                        <p:tav tm="0">
                                          <p:val>
                                            <p:fltVal val="0"/>
                                          </p:val>
                                        </p:tav>
                                        <p:tav tm="100000">
                                          <p:val>
                                            <p:strVal val="#ppt_h"/>
                                          </p:val>
                                        </p:tav>
                                      </p:tavLst>
                                    </p:anim>
                                  </p:childTnLst>
                                </p:cTn>
                              </p:par>
                              <p:par>
                                <p:cTn id="28" presetID="0" presetClass="path" presetSubtype="0" accel="50000" decel="50000" fill="hold" nodeType="withEffect">
                                  <p:stCondLst>
                                    <p:cond delay="0"/>
                                  </p:stCondLst>
                                  <p:childTnLst>
                                    <p:animMotion origin="layout" path="M 0.175 -0.04445 L -0.18333 0.2 " pathEditMode="relative" rAng="0" ptsTypes="AA">
                                      <p:cBhvr>
                                        <p:cTn id="29" dur="3000" fill="hold"/>
                                        <p:tgtEl>
                                          <p:spTgt spid="7"/>
                                        </p:tgtEl>
                                        <p:attrNameLst>
                                          <p:attrName>ppt_x</p:attrName>
                                          <p:attrName>ppt_y</p:attrName>
                                        </p:attrNameLst>
                                      </p:cBhvr>
                                      <p:rCtr x="-17900" y="12200"/>
                                    </p:animMotion>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8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533400" y="1905000"/>
            <a:ext cx="8458200" cy="4953000"/>
          </a:xfrm>
        </p:spPr>
        <p:txBody>
          <a:bodyPr/>
          <a:lstStyle/>
          <a:p>
            <a:pPr lvl="1" eaLnBrk="1" hangingPunct="1"/>
            <a:r>
              <a:rPr lang="en-US" dirty="0" smtClean="0">
                <a:solidFill>
                  <a:schemeClr val="tx2"/>
                </a:solidFill>
              </a:rPr>
              <a:t>Raw Water Supply</a:t>
            </a:r>
          </a:p>
          <a:p>
            <a:pPr lvl="2" eaLnBrk="1" hangingPunct="1"/>
            <a:r>
              <a:rPr lang="en-US" dirty="0" smtClean="0">
                <a:solidFill>
                  <a:schemeClr val="tx2"/>
                </a:solidFill>
              </a:rPr>
              <a:t>450 mm diameter pipeline sized for 25 year demand</a:t>
            </a:r>
          </a:p>
          <a:p>
            <a:pPr lvl="2" eaLnBrk="1" hangingPunct="1"/>
            <a:r>
              <a:rPr lang="en-US" dirty="0" smtClean="0">
                <a:solidFill>
                  <a:schemeClr val="tx2"/>
                </a:solidFill>
              </a:rPr>
              <a:t>74,000 m</a:t>
            </a:r>
            <a:r>
              <a:rPr lang="en-US" baseline="30000" dirty="0" smtClean="0">
                <a:solidFill>
                  <a:schemeClr val="tx2"/>
                </a:solidFill>
              </a:rPr>
              <a:t>3 </a:t>
            </a:r>
            <a:r>
              <a:rPr lang="en-US" dirty="0" smtClean="0">
                <a:solidFill>
                  <a:schemeClr val="tx2"/>
                </a:solidFill>
              </a:rPr>
              <a:t>reservoir, sized for 7 days storage</a:t>
            </a:r>
          </a:p>
          <a:p>
            <a:pPr lvl="1" eaLnBrk="1" hangingPunct="1"/>
            <a:r>
              <a:rPr lang="en-US" dirty="0" smtClean="0">
                <a:solidFill>
                  <a:schemeClr val="tx2"/>
                </a:solidFill>
              </a:rPr>
              <a:t>WTP</a:t>
            </a:r>
          </a:p>
          <a:p>
            <a:pPr lvl="2"/>
            <a:r>
              <a:rPr lang="en-US" dirty="0" smtClean="0">
                <a:solidFill>
                  <a:schemeClr val="tx2"/>
                </a:solidFill>
              </a:rPr>
              <a:t>Treatment Capacity = 6,300 m</a:t>
            </a:r>
            <a:r>
              <a:rPr lang="en-US" baseline="30000" dirty="0" smtClean="0">
                <a:solidFill>
                  <a:schemeClr val="tx2"/>
                </a:solidFill>
              </a:rPr>
              <a:t>3 </a:t>
            </a:r>
            <a:r>
              <a:rPr lang="en-US" dirty="0" smtClean="0">
                <a:solidFill>
                  <a:schemeClr val="tx2"/>
                </a:solidFill>
              </a:rPr>
              <a:t>/d (7,000 people)</a:t>
            </a:r>
          </a:p>
          <a:p>
            <a:pPr lvl="2"/>
            <a:r>
              <a:rPr lang="en-US" dirty="0" smtClean="0">
                <a:solidFill>
                  <a:schemeClr val="tx2"/>
                </a:solidFill>
              </a:rPr>
              <a:t>Expansion to 9,500 m</a:t>
            </a:r>
            <a:r>
              <a:rPr lang="en-US" baseline="30000" dirty="0" smtClean="0">
                <a:solidFill>
                  <a:schemeClr val="tx2"/>
                </a:solidFill>
              </a:rPr>
              <a:t>3 </a:t>
            </a:r>
            <a:r>
              <a:rPr lang="en-US" dirty="0" smtClean="0">
                <a:solidFill>
                  <a:schemeClr val="tx2"/>
                </a:solidFill>
              </a:rPr>
              <a:t>/day (10,500 people)</a:t>
            </a:r>
          </a:p>
          <a:p>
            <a:pPr lvl="2"/>
            <a:r>
              <a:rPr lang="en-US" dirty="0" smtClean="0">
                <a:solidFill>
                  <a:schemeClr val="tx2"/>
                </a:solidFill>
              </a:rPr>
              <a:t>Potable water reservoir = 3,000 m</a:t>
            </a:r>
            <a:r>
              <a:rPr lang="en-US" baseline="30000" dirty="0" smtClean="0">
                <a:solidFill>
                  <a:schemeClr val="tx2"/>
                </a:solidFill>
              </a:rPr>
              <a:t>3</a:t>
            </a:r>
            <a:endParaRPr lang="en-US" dirty="0" smtClean="0">
              <a:solidFill>
                <a:schemeClr val="tx2"/>
              </a:solidFill>
            </a:endParaRPr>
          </a:p>
          <a:p>
            <a:pPr lvl="2" eaLnBrk="1" hangingPunct="1"/>
            <a:r>
              <a:rPr lang="en-US" dirty="0" smtClean="0">
                <a:solidFill>
                  <a:schemeClr val="tx2"/>
                </a:solidFill>
              </a:rPr>
              <a:t>Distribution pumps to supply Town and Regional System</a:t>
            </a:r>
          </a:p>
          <a:p>
            <a:pPr lvl="2" eaLnBrk="1" hangingPunct="1"/>
            <a:endParaRPr lang="en-US" dirty="0" smtClean="0">
              <a:solidFill>
                <a:schemeClr val="tx2"/>
              </a:solidFill>
            </a:endParaRPr>
          </a:p>
        </p:txBody>
      </p:sp>
      <p:sp>
        <p:nvSpPr>
          <p:cNvPr id="6" name="Rounded Rectangle 5"/>
          <p:cNvSpPr/>
          <p:nvPr/>
        </p:nvSpPr>
        <p:spPr>
          <a:xfrm>
            <a:off x="1115616" y="620688"/>
            <a:ext cx="6696744"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The  Regional Water Treatment Plant was under construction in 2009 considering the following water supply specifications </a:t>
            </a:r>
            <a:endParaRPr lang="en-CA"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035"/>
          <p:cNvPicPr>
            <a:picLocks noChangeAspect="1" noChangeArrowheads="1"/>
          </p:cNvPicPr>
          <p:nvPr/>
        </p:nvPicPr>
        <p:blipFill>
          <a:blip r:embed="rId2" cstate="print"/>
          <a:srcRect t="12500" b="7813"/>
          <a:stretch>
            <a:fillRect/>
          </a:stretch>
        </p:blipFill>
        <p:spPr bwMode="auto">
          <a:xfrm>
            <a:off x="827584" y="260648"/>
            <a:ext cx="7331724" cy="60486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2" descr="Y:\My Pictures\July 10 09\July 10 09 011.jpg"/>
          <p:cNvPicPr>
            <a:picLocks noChangeAspect="1" noChangeArrowheads="1"/>
          </p:cNvPicPr>
          <p:nvPr/>
        </p:nvPicPr>
        <p:blipFill>
          <a:blip r:embed="rId2" cstate="print"/>
          <a:srcRect/>
          <a:stretch>
            <a:fillRect/>
          </a:stretch>
        </p:blipFill>
        <p:spPr bwMode="auto">
          <a:xfrm>
            <a:off x="683568" y="333224"/>
            <a:ext cx="8003232" cy="639301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021.JPG"/>
          <p:cNvPicPr>
            <a:picLocks noChangeAspect="1"/>
          </p:cNvPicPr>
          <p:nvPr/>
        </p:nvPicPr>
        <p:blipFill>
          <a:blip r:embed="rId2" cstate="print"/>
          <a:stretch>
            <a:fillRect/>
          </a:stretch>
        </p:blipFill>
        <p:spPr>
          <a:xfrm>
            <a:off x="323528" y="4077072"/>
            <a:ext cx="1800000" cy="2409918"/>
          </a:xfrm>
          <a:prstGeom prst="rect">
            <a:avLst/>
          </a:prstGeom>
        </p:spPr>
      </p:pic>
      <p:pic>
        <p:nvPicPr>
          <p:cNvPr id="7" name="Picture 6" descr="029.JPG"/>
          <p:cNvPicPr>
            <a:picLocks noChangeAspect="1"/>
          </p:cNvPicPr>
          <p:nvPr/>
        </p:nvPicPr>
        <p:blipFill>
          <a:blip r:embed="rId3" cstate="print"/>
          <a:stretch>
            <a:fillRect/>
          </a:stretch>
        </p:blipFill>
        <p:spPr>
          <a:xfrm>
            <a:off x="899592" y="2420888"/>
            <a:ext cx="1800000" cy="2409918"/>
          </a:xfrm>
          <a:prstGeom prst="rect">
            <a:avLst/>
          </a:prstGeom>
        </p:spPr>
      </p:pic>
      <p:pic>
        <p:nvPicPr>
          <p:cNvPr id="9" name="Picture 8" descr="457.JPG"/>
          <p:cNvPicPr>
            <a:picLocks noChangeAspect="1"/>
          </p:cNvPicPr>
          <p:nvPr/>
        </p:nvPicPr>
        <p:blipFill>
          <a:blip r:embed="rId4" cstate="print"/>
          <a:stretch>
            <a:fillRect/>
          </a:stretch>
        </p:blipFill>
        <p:spPr>
          <a:xfrm>
            <a:off x="7164288" y="3068960"/>
            <a:ext cx="1800000" cy="1350000"/>
          </a:xfrm>
          <a:prstGeom prst="rect">
            <a:avLst/>
          </a:prstGeom>
        </p:spPr>
      </p:pic>
      <p:pic>
        <p:nvPicPr>
          <p:cNvPr id="10" name="Picture 9" descr="453.JPG"/>
          <p:cNvPicPr>
            <a:picLocks noChangeAspect="1"/>
          </p:cNvPicPr>
          <p:nvPr/>
        </p:nvPicPr>
        <p:blipFill>
          <a:blip r:embed="rId5" cstate="print"/>
          <a:stretch>
            <a:fillRect/>
          </a:stretch>
        </p:blipFill>
        <p:spPr>
          <a:xfrm>
            <a:off x="3419872" y="4653136"/>
            <a:ext cx="1800000" cy="1350000"/>
          </a:xfrm>
          <a:prstGeom prst="rect">
            <a:avLst/>
          </a:prstGeom>
        </p:spPr>
      </p:pic>
      <p:pic>
        <p:nvPicPr>
          <p:cNvPr id="11" name="Picture 10" descr="458.JPG"/>
          <p:cNvPicPr>
            <a:picLocks noChangeAspect="1"/>
          </p:cNvPicPr>
          <p:nvPr/>
        </p:nvPicPr>
        <p:blipFill>
          <a:blip r:embed="rId6" cstate="print"/>
          <a:stretch>
            <a:fillRect/>
          </a:stretch>
        </p:blipFill>
        <p:spPr>
          <a:xfrm>
            <a:off x="4644008" y="3140968"/>
            <a:ext cx="1800000" cy="1350000"/>
          </a:xfrm>
          <a:prstGeom prst="rect">
            <a:avLst/>
          </a:prstGeom>
        </p:spPr>
      </p:pic>
      <p:pic>
        <p:nvPicPr>
          <p:cNvPr id="13" name="Picture 12" descr="July 26, 2012 815.JPG"/>
          <p:cNvPicPr>
            <a:picLocks noChangeAspect="1"/>
          </p:cNvPicPr>
          <p:nvPr/>
        </p:nvPicPr>
        <p:blipFill>
          <a:blip r:embed="rId7" cstate="print"/>
          <a:stretch>
            <a:fillRect/>
          </a:stretch>
        </p:blipFill>
        <p:spPr>
          <a:xfrm>
            <a:off x="6372200" y="4293096"/>
            <a:ext cx="1800000" cy="2409918"/>
          </a:xfrm>
          <a:prstGeom prst="rect">
            <a:avLst/>
          </a:prstGeom>
        </p:spPr>
      </p:pic>
      <p:sp>
        <p:nvSpPr>
          <p:cNvPr id="15" name="Rounded Rectangle 14"/>
          <p:cNvSpPr/>
          <p:nvPr/>
        </p:nvSpPr>
        <p:spPr>
          <a:xfrm>
            <a:off x="1115616" y="692696"/>
            <a:ext cx="6696744"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Raw Water Pumping - Debris Management</a:t>
            </a:r>
            <a:endParaRPr lang="en-CA" dirty="0"/>
          </a:p>
        </p:txBody>
      </p:sp>
      <p:pic>
        <p:nvPicPr>
          <p:cNvPr id="16" name="Picture 15" descr="020.JPG"/>
          <p:cNvPicPr>
            <a:picLocks noChangeAspect="1"/>
          </p:cNvPicPr>
          <p:nvPr/>
        </p:nvPicPr>
        <p:blipFill>
          <a:blip r:embed="rId8" cstate="print"/>
          <a:stretch>
            <a:fillRect/>
          </a:stretch>
        </p:blipFill>
        <p:spPr>
          <a:xfrm>
            <a:off x="2627784" y="2204864"/>
            <a:ext cx="1800000" cy="240991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8" name="Picture 6"/>
          <p:cNvPicPr>
            <a:picLocks noChangeAspect="1" noChangeArrowheads="1"/>
          </p:cNvPicPr>
          <p:nvPr/>
        </p:nvPicPr>
        <p:blipFill>
          <a:blip r:embed="rId2" cstate="print"/>
          <a:srcRect/>
          <a:stretch>
            <a:fillRect/>
          </a:stretch>
        </p:blipFill>
        <p:spPr bwMode="auto">
          <a:xfrm>
            <a:off x="0" y="404664"/>
            <a:ext cx="9000000" cy="57809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97.JPG"/>
          <p:cNvPicPr>
            <a:picLocks noChangeAspect="1"/>
          </p:cNvPicPr>
          <p:nvPr/>
        </p:nvPicPr>
        <p:blipFill>
          <a:blip r:embed="rId2" cstate="print"/>
          <a:stretch>
            <a:fillRect/>
          </a:stretch>
        </p:blipFill>
        <p:spPr>
          <a:xfrm>
            <a:off x="323528" y="2852936"/>
            <a:ext cx="1800000" cy="1350000"/>
          </a:xfrm>
          <a:prstGeom prst="rect">
            <a:avLst/>
          </a:prstGeom>
        </p:spPr>
      </p:pic>
      <p:pic>
        <p:nvPicPr>
          <p:cNvPr id="6" name="Picture 5" descr="216.JPG"/>
          <p:cNvPicPr>
            <a:picLocks noChangeAspect="1"/>
          </p:cNvPicPr>
          <p:nvPr/>
        </p:nvPicPr>
        <p:blipFill>
          <a:blip r:embed="rId3" cstate="print"/>
          <a:stretch>
            <a:fillRect/>
          </a:stretch>
        </p:blipFill>
        <p:spPr>
          <a:xfrm>
            <a:off x="323528" y="4509120"/>
            <a:ext cx="1800000" cy="1350000"/>
          </a:xfrm>
          <a:prstGeom prst="rect">
            <a:avLst/>
          </a:prstGeom>
        </p:spPr>
      </p:pic>
      <p:pic>
        <p:nvPicPr>
          <p:cNvPr id="7" name="Picture 6" descr="364.JPG"/>
          <p:cNvPicPr>
            <a:picLocks noChangeAspect="1"/>
          </p:cNvPicPr>
          <p:nvPr/>
        </p:nvPicPr>
        <p:blipFill>
          <a:blip r:embed="rId4" cstate="print"/>
          <a:stretch>
            <a:fillRect/>
          </a:stretch>
        </p:blipFill>
        <p:spPr>
          <a:xfrm>
            <a:off x="2483768" y="2780928"/>
            <a:ext cx="1800000" cy="1350000"/>
          </a:xfrm>
          <a:prstGeom prst="rect">
            <a:avLst/>
          </a:prstGeom>
        </p:spPr>
      </p:pic>
      <p:pic>
        <p:nvPicPr>
          <p:cNvPr id="8" name="Picture 7" descr="pond sediment (2).JPG"/>
          <p:cNvPicPr>
            <a:picLocks noChangeAspect="1"/>
          </p:cNvPicPr>
          <p:nvPr/>
        </p:nvPicPr>
        <p:blipFill>
          <a:blip r:embed="rId5" cstate="print"/>
          <a:stretch>
            <a:fillRect/>
          </a:stretch>
        </p:blipFill>
        <p:spPr>
          <a:xfrm>
            <a:off x="2339752" y="4509120"/>
            <a:ext cx="1344444" cy="1800000"/>
          </a:xfrm>
          <a:prstGeom prst="rect">
            <a:avLst/>
          </a:prstGeom>
        </p:spPr>
      </p:pic>
      <p:pic>
        <p:nvPicPr>
          <p:cNvPr id="9" name="Picture 8" descr="Algae Removal (1).JPG"/>
          <p:cNvPicPr>
            <a:picLocks noChangeAspect="1"/>
          </p:cNvPicPr>
          <p:nvPr/>
        </p:nvPicPr>
        <p:blipFill>
          <a:blip r:embed="rId6" cstate="print"/>
          <a:stretch>
            <a:fillRect/>
          </a:stretch>
        </p:blipFill>
        <p:spPr>
          <a:xfrm>
            <a:off x="6804248" y="3068960"/>
            <a:ext cx="1962018" cy="2616024"/>
          </a:xfrm>
          <a:prstGeom prst="rect">
            <a:avLst/>
          </a:prstGeom>
        </p:spPr>
      </p:pic>
      <p:sp>
        <p:nvSpPr>
          <p:cNvPr id="10" name="Rounded Rectangle 9"/>
          <p:cNvSpPr/>
          <p:nvPr/>
        </p:nvSpPr>
        <p:spPr>
          <a:xfrm>
            <a:off x="1475656" y="980728"/>
            <a:ext cx="5976664"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Raw Water Pond</a:t>
            </a:r>
            <a:endParaRPr lang="en-CA" dirty="0"/>
          </a:p>
        </p:txBody>
      </p:sp>
      <p:pic>
        <p:nvPicPr>
          <p:cNvPr id="11" name="Picture 10" descr="367.JPG"/>
          <p:cNvPicPr>
            <a:picLocks noChangeAspect="1"/>
          </p:cNvPicPr>
          <p:nvPr/>
        </p:nvPicPr>
        <p:blipFill>
          <a:blip r:embed="rId7" cstate="print"/>
          <a:stretch>
            <a:fillRect/>
          </a:stretch>
        </p:blipFill>
        <p:spPr>
          <a:xfrm>
            <a:off x="4788024" y="2780928"/>
            <a:ext cx="1800000" cy="1350000"/>
          </a:xfrm>
          <a:prstGeom prst="rect">
            <a:avLst/>
          </a:prstGeom>
        </p:spPr>
      </p:pic>
      <p:pic>
        <p:nvPicPr>
          <p:cNvPr id="186369" name="Picture 1" descr="20141001_1345161"/>
          <p:cNvPicPr>
            <a:picLocks noChangeAspect="1" noChangeArrowheads="1"/>
          </p:cNvPicPr>
          <p:nvPr/>
        </p:nvPicPr>
        <p:blipFill>
          <a:blip r:embed="rId8" cstate="print"/>
          <a:srcRect/>
          <a:stretch>
            <a:fillRect/>
          </a:stretch>
        </p:blipFill>
        <p:spPr bwMode="auto">
          <a:xfrm>
            <a:off x="3779912" y="4293096"/>
            <a:ext cx="2880000" cy="216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p:cNvSpPr/>
          <p:nvPr/>
        </p:nvSpPr>
        <p:spPr>
          <a:xfrm>
            <a:off x="2123728" y="548680"/>
            <a:ext cx="5400600"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Back to Summer 2010 </a:t>
            </a:r>
            <a:endParaRPr lang="en-CA"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rwsc logo-c.jpg"/>
          <p:cNvPicPr>
            <a:picLocks noChangeAspect="1"/>
          </p:cNvPicPr>
          <p:nvPr/>
        </p:nvPicPr>
        <p:blipFill>
          <a:blip r:embed="rId2" cstate="print"/>
          <a:stretch>
            <a:fillRect/>
          </a:stretch>
        </p:blipFill>
        <p:spPr>
          <a:xfrm>
            <a:off x="899592" y="620688"/>
            <a:ext cx="6039385" cy="3024335"/>
          </a:xfrm>
          <a:prstGeom prst="rect">
            <a:avLst/>
          </a:prstGeom>
        </p:spPr>
      </p:pic>
      <p:pic>
        <p:nvPicPr>
          <p:cNvPr id="7" name="Picture 6" descr="Athabasca Pin.jpg"/>
          <p:cNvPicPr>
            <a:picLocks noChangeAspect="1"/>
          </p:cNvPicPr>
          <p:nvPr/>
        </p:nvPicPr>
        <p:blipFill>
          <a:blip r:embed="rId3" cstate="print"/>
          <a:stretch>
            <a:fillRect/>
          </a:stretch>
        </p:blipFill>
        <p:spPr>
          <a:xfrm>
            <a:off x="755576" y="4797152"/>
            <a:ext cx="1754983" cy="1684784"/>
          </a:xfrm>
          <a:prstGeom prst="rect">
            <a:avLst/>
          </a:prstGeom>
        </p:spPr>
      </p:pic>
      <p:pic>
        <p:nvPicPr>
          <p:cNvPr id="8" name="Picture 7" descr="2007 New logo.jpg"/>
          <p:cNvPicPr>
            <a:picLocks noChangeAspect="1"/>
          </p:cNvPicPr>
          <p:nvPr/>
        </p:nvPicPr>
        <p:blipFill>
          <a:blip r:embed="rId4" cstate="print"/>
          <a:stretch>
            <a:fillRect/>
          </a:stretch>
        </p:blipFill>
        <p:spPr>
          <a:xfrm>
            <a:off x="3203848" y="4797152"/>
            <a:ext cx="2372995" cy="1540760"/>
          </a:xfrm>
          <a:prstGeom prst="rect">
            <a:avLst/>
          </a:prstGeom>
        </p:spPr>
      </p:pic>
      <p:pic>
        <p:nvPicPr>
          <p:cNvPr id="9" name="Picture 8" descr="Ahtabasca County.jpg"/>
          <p:cNvPicPr>
            <a:picLocks noChangeAspect="1"/>
          </p:cNvPicPr>
          <p:nvPr/>
        </p:nvPicPr>
        <p:blipFill>
          <a:blip r:embed="rId5" cstate="print"/>
          <a:stretch>
            <a:fillRect/>
          </a:stretch>
        </p:blipFill>
        <p:spPr>
          <a:xfrm>
            <a:off x="6444208" y="4725144"/>
            <a:ext cx="1963854" cy="1440160"/>
          </a:xfrm>
          <a:prstGeom prst="rect">
            <a:avLst/>
          </a:prstGeom>
        </p:spPr>
      </p:pic>
      <p:sp>
        <p:nvSpPr>
          <p:cNvPr id="10" name="TextBox 9"/>
          <p:cNvSpPr txBox="1"/>
          <p:nvPr/>
        </p:nvSpPr>
        <p:spPr>
          <a:xfrm>
            <a:off x="5868144" y="3861048"/>
            <a:ext cx="2016224" cy="646331"/>
          </a:xfrm>
          <a:prstGeom prst="rect">
            <a:avLst/>
          </a:prstGeom>
          <a:noFill/>
        </p:spPr>
        <p:txBody>
          <a:bodyPr wrap="square" rtlCol="0">
            <a:spAutoFit/>
          </a:bodyPr>
          <a:lstStyle/>
          <a:p>
            <a:r>
              <a:rPr lang="en-CA" b="1" i="1" dirty="0" smtClean="0">
                <a:latin typeface="Antique Olive" pitchFamily="34" charset="0"/>
              </a:rPr>
              <a:t>Three partners</a:t>
            </a:r>
            <a:endParaRPr lang="en-CA" b="1" i="1" dirty="0">
              <a:latin typeface="Antique Oliv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201 002"/>
          <p:cNvPicPr>
            <a:picLocks noChangeAspect="1" noChangeArrowheads="1"/>
          </p:cNvPicPr>
          <p:nvPr/>
        </p:nvPicPr>
        <p:blipFill>
          <a:blip r:embed="rId2" cstate="print"/>
          <a:srcRect/>
          <a:stretch>
            <a:fillRect/>
          </a:stretch>
        </p:blipFill>
        <p:spPr bwMode="auto">
          <a:xfrm>
            <a:off x="1187624" y="1268760"/>
            <a:ext cx="6705600" cy="5027613"/>
          </a:xfrm>
          <a:prstGeom prst="rect">
            <a:avLst/>
          </a:prstGeom>
          <a:noFill/>
          <a:ln w="9525">
            <a:noFill/>
            <a:miter lim="800000"/>
            <a:headEnd/>
            <a:tailEnd/>
          </a:ln>
        </p:spPr>
      </p:pic>
      <p:pic>
        <p:nvPicPr>
          <p:cNvPr id="13317" name="Picture 5" descr="arwsc"/>
          <p:cNvPicPr>
            <a:picLocks noChangeAspect="1" noChangeArrowheads="1"/>
          </p:cNvPicPr>
          <p:nvPr/>
        </p:nvPicPr>
        <p:blipFill>
          <a:blip r:embed="rId3" cstate="print"/>
          <a:srcRect/>
          <a:stretch>
            <a:fillRect/>
          </a:stretch>
        </p:blipFill>
        <p:spPr bwMode="auto">
          <a:xfrm>
            <a:off x="0" y="6246813"/>
            <a:ext cx="1219200" cy="611187"/>
          </a:xfrm>
          <a:prstGeom prst="rect">
            <a:avLst/>
          </a:prstGeom>
          <a:noFill/>
          <a:ln w="9525">
            <a:noFill/>
            <a:miter lim="800000"/>
            <a:headEnd/>
            <a:tailEnd/>
          </a:ln>
        </p:spPr>
      </p:pic>
      <p:sp>
        <p:nvSpPr>
          <p:cNvPr id="7" name="Rounded Rectangle 6"/>
          <p:cNvSpPr/>
          <p:nvPr/>
        </p:nvSpPr>
        <p:spPr>
          <a:xfrm>
            <a:off x="1187624" y="476672"/>
            <a:ext cx="669674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The Regional Water Treatment Plant</a:t>
            </a:r>
            <a:endParaRPr lang="en-CA"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5" descr="arwsc"/>
          <p:cNvPicPr>
            <a:picLocks noChangeAspect="1" noChangeArrowheads="1"/>
          </p:cNvPicPr>
          <p:nvPr/>
        </p:nvPicPr>
        <p:blipFill>
          <a:blip r:embed="rId2" cstate="print"/>
          <a:srcRect/>
          <a:stretch>
            <a:fillRect/>
          </a:stretch>
        </p:blipFill>
        <p:spPr bwMode="auto">
          <a:xfrm>
            <a:off x="0" y="6246813"/>
            <a:ext cx="1219200" cy="611187"/>
          </a:xfrm>
          <a:prstGeom prst="rect">
            <a:avLst/>
          </a:prstGeom>
          <a:noFill/>
          <a:ln w="9525">
            <a:noFill/>
            <a:miter lim="800000"/>
            <a:headEnd/>
            <a:tailEnd/>
          </a:ln>
        </p:spPr>
      </p:pic>
      <p:pic>
        <p:nvPicPr>
          <p:cNvPr id="14340" name="Picture 2" descr="C:\Documents and Settings\bbrost.ARWSC\Desktop\IMG00163-20101229-1138.jpg"/>
          <p:cNvPicPr>
            <a:picLocks noGrp="1" noChangeAspect="1" noChangeArrowheads="1"/>
          </p:cNvPicPr>
          <p:nvPr>
            <p:ph idx="1"/>
          </p:nvPr>
        </p:nvPicPr>
        <p:blipFill>
          <a:blip r:embed="rId3" cstate="print"/>
          <a:srcRect/>
          <a:stretch>
            <a:fillRect/>
          </a:stretch>
        </p:blipFill>
        <p:spPr>
          <a:xfrm>
            <a:off x="1554163" y="1600200"/>
            <a:ext cx="6035675" cy="4525963"/>
          </a:xfrm>
          <a:noFill/>
        </p:spPr>
      </p:pic>
      <p:sp>
        <p:nvSpPr>
          <p:cNvPr id="5" name="Rounded Rectangle 4"/>
          <p:cNvSpPr/>
          <p:nvPr/>
        </p:nvSpPr>
        <p:spPr>
          <a:xfrm>
            <a:off x="1547664" y="548680"/>
            <a:ext cx="5976664"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Regional Water Treatment Plant </a:t>
            </a:r>
          </a:p>
          <a:p>
            <a:pPr algn="ctr"/>
            <a:r>
              <a:rPr lang="en-CA" dirty="0" smtClean="0"/>
              <a:t>Process Floor</a:t>
            </a:r>
            <a:endParaRPr lang="en-CA"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My Pictures\July 10 09\July 10 09 038.jpg"/>
          <p:cNvPicPr>
            <a:picLocks noGrp="1" noChangeAspect="1" noChangeArrowheads="1"/>
          </p:cNvPicPr>
          <p:nvPr>
            <p:ph idx="1"/>
          </p:nvPr>
        </p:nvPicPr>
        <p:blipFill>
          <a:blip r:embed="rId2" cstate="print"/>
          <a:srcRect/>
          <a:stretch>
            <a:fillRect/>
          </a:stretch>
        </p:blipFill>
        <p:spPr>
          <a:xfrm>
            <a:off x="1547813" y="1600200"/>
            <a:ext cx="6048375" cy="4525963"/>
          </a:xfrm>
          <a:noFill/>
        </p:spPr>
      </p:pic>
      <p:sp>
        <p:nvSpPr>
          <p:cNvPr id="5" name="Rounded Rectangle 4"/>
          <p:cNvSpPr/>
          <p:nvPr/>
        </p:nvSpPr>
        <p:spPr>
          <a:xfrm>
            <a:off x="1979712" y="620688"/>
            <a:ext cx="5400600"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Regional Water Treatment Plant </a:t>
            </a:r>
          </a:p>
          <a:p>
            <a:pPr algn="ctr"/>
            <a:r>
              <a:rPr lang="en-CA" dirty="0" err="1" smtClean="0"/>
              <a:t>Clearwell</a:t>
            </a:r>
            <a:r>
              <a:rPr lang="en-CA" dirty="0" smtClean="0"/>
              <a:t>  Construction</a:t>
            </a:r>
            <a:endParaRPr lang="en-CA"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187624" y="476672"/>
            <a:ext cx="7128792"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CT = the chlorine disinfection residual in mg/l multiplied by the contact time.</a:t>
            </a:r>
            <a:endParaRPr lang="en-CA" dirty="0"/>
          </a:p>
        </p:txBody>
      </p:sp>
      <p:sp>
        <p:nvSpPr>
          <p:cNvPr id="8" name="TextBox 7"/>
          <p:cNvSpPr txBox="1"/>
          <p:nvPr/>
        </p:nvSpPr>
        <p:spPr>
          <a:xfrm>
            <a:off x="1403648" y="1628800"/>
            <a:ext cx="6696744" cy="5262979"/>
          </a:xfrm>
          <a:prstGeom prst="rect">
            <a:avLst/>
          </a:prstGeom>
          <a:noFill/>
        </p:spPr>
        <p:txBody>
          <a:bodyPr wrap="square" rtlCol="0">
            <a:spAutoFit/>
          </a:bodyPr>
          <a:lstStyle/>
          <a:p>
            <a:r>
              <a:rPr lang="en-CA" i="1" dirty="0" smtClean="0"/>
              <a:t>Chlorine has historically been a great disinfectant, however science has progressed and scientists have learned that the ability for chlorine to disinfect in water is impacted by parameters like pH, water temperature, the length of time of exposure, and others. </a:t>
            </a:r>
          </a:p>
          <a:p>
            <a:endParaRPr lang="en-CA" dirty="0" smtClean="0"/>
          </a:p>
          <a:p>
            <a:pPr algn="ctr"/>
            <a:r>
              <a:rPr lang="en-CA" dirty="0" smtClean="0"/>
              <a:t>CT performance ratio = CT lowest actual/CT required</a:t>
            </a:r>
          </a:p>
          <a:p>
            <a:pPr algn="ctr"/>
            <a:endParaRPr lang="en-CA" dirty="0" smtClean="0"/>
          </a:p>
          <a:p>
            <a:pPr algn="ctr"/>
            <a:r>
              <a:rPr lang="en-CA" dirty="0" smtClean="0"/>
              <a:t>CT lowest actual = C(T</a:t>
            </a:r>
            <a:r>
              <a:rPr lang="en-CA" baseline="30000" dirty="0" smtClean="0"/>
              <a:t>10</a:t>
            </a:r>
            <a:r>
              <a:rPr lang="en-CA" dirty="0" smtClean="0"/>
              <a:t>/T) x (</a:t>
            </a:r>
            <a:r>
              <a:rPr lang="en-CA" dirty="0" err="1" smtClean="0"/>
              <a:t>V</a:t>
            </a:r>
            <a:r>
              <a:rPr lang="en-CA" baseline="-25000" dirty="0" err="1" smtClean="0"/>
              <a:t>min</a:t>
            </a:r>
            <a:r>
              <a:rPr lang="en-CA" dirty="0" smtClean="0"/>
              <a:t>/</a:t>
            </a:r>
            <a:r>
              <a:rPr lang="en-CA" dirty="0" err="1" smtClean="0"/>
              <a:t>Q</a:t>
            </a:r>
            <a:r>
              <a:rPr lang="en-CA" baseline="-25000" dirty="0" err="1" smtClean="0"/>
              <a:t>peak</a:t>
            </a:r>
            <a:r>
              <a:rPr lang="en-CA" dirty="0" smtClean="0"/>
              <a:t>)</a:t>
            </a:r>
          </a:p>
          <a:p>
            <a:pPr algn="ctr"/>
            <a:endParaRPr lang="en-CA" dirty="0" smtClean="0"/>
          </a:p>
          <a:p>
            <a:r>
              <a:rPr lang="en-CA" sz="1200" b="1" dirty="0" smtClean="0"/>
              <a:t>C </a:t>
            </a:r>
            <a:r>
              <a:rPr lang="en-CA" sz="1200" dirty="0" smtClean="0"/>
              <a:t>= lowest recorded daily fee chlorine residual concentration</a:t>
            </a:r>
          </a:p>
          <a:p>
            <a:endParaRPr lang="en-CA" sz="1200" dirty="0" smtClean="0"/>
          </a:p>
          <a:p>
            <a:r>
              <a:rPr lang="en-CA" sz="1200" b="1" dirty="0" smtClean="0"/>
              <a:t>T</a:t>
            </a:r>
            <a:r>
              <a:rPr lang="en-CA" sz="1200" b="1" baseline="30000" dirty="0" smtClean="0"/>
              <a:t>10 </a:t>
            </a:r>
            <a:r>
              <a:rPr lang="en-CA" sz="1200" dirty="0" smtClean="0"/>
              <a:t>= the contact time established from the most recent tracer study</a:t>
            </a:r>
          </a:p>
          <a:p>
            <a:endParaRPr lang="en-CA" sz="1200" dirty="0" smtClean="0"/>
          </a:p>
          <a:p>
            <a:r>
              <a:rPr lang="en-CA" sz="1200" b="1" dirty="0" smtClean="0"/>
              <a:t>T </a:t>
            </a:r>
            <a:r>
              <a:rPr lang="en-CA" sz="1200" dirty="0" smtClean="0"/>
              <a:t>= the calculated contact time, assuming no short circuiting, and obtained by dividing the volume of </a:t>
            </a:r>
          </a:p>
          <a:p>
            <a:r>
              <a:rPr lang="en-CA" sz="1200" dirty="0" smtClean="0"/>
              <a:t>       the </a:t>
            </a:r>
            <a:r>
              <a:rPr lang="en-CA" sz="1200" dirty="0" err="1" smtClean="0"/>
              <a:t>clearwell</a:t>
            </a:r>
            <a:r>
              <a:rPr lang="en-CA" sz="1200" dirty="0" smtClean="0"/>
              <a:t> for treated water chlorine contact by the flow that was used to determine T</a:t>
            </a:r>
            <a:r>
              <a:rPr lang="en-CA" sz="1200" baseline="30000" dirty="0" smtClean="0"/>
              <a:t>10</a:t>
            </a:r>
          </a:p>
          <a:p>
            <a:endParaRPr lang="en-CA" sz="1200" dirty="0" smtClean="0"/>
          </a:p>
          <a:p>
            <a:r>
              <a:rPr lang="en-CA" sz="1200" b="1" dirty="0" err="1" smtClean="0"/>
              <a:t>V</a:t>
            </a:r>
            <a:r>
              <a:rPr lang="en-CA" sz="1200" b="1" baseline="-25000" dirty="0" err="1" smtClean="0"/>
              <a:t>min</a:t>
            </a:r>
            <a:r>
              <a:rPr lang="en-CA" sz="1200" b="1" dirty="0" smtClean="0"/>
              <a:t> </a:t>
            </a:r>
            <a:r>
              <a:rPr lang="en-CA" sz="1200" dirty="0" smtClean="0"/>
              <a:t>= the daily minimum volume of treated water in the treated water chlorine </a:t>
            </a:r>
            <a:r>
              <a:rPr lang="en-CA" sz="1200" dirty="0" err="1" smtClean="0"/>
              <a:t>clearwell</a:t>
            </a:r>
            <a:r>
              <a:rPr lang="en-CA" sz="1200" dirty="0" smtClean="0"/>
              <a:t>.</a:t>
            </a:r>
          </a:p>
          <a:p>
            <a:endParaRPr lang="en-CA" sz="1200" dirty="0" smtClean="0"/>
          </a:p>
          <a:p>
            <a:r>
              <a:rPr lang="en-CA" sz="1200" b="1" dirty="0" smtClean="0"/>
              <a:t>Q </a:t>
            </a:r>
            <a:r>
              <a:rPr lang="en-CA" sz="1200" b="1" baseline="-25000" dirty="0" smtClean="0"/>
              <a:t>peak</a:t>
            </a:r>
            <a:r>
              <a:rPr lang="en-CA" sz="1200" b="1" dirty="0" smtClean="0"/>
              <a:t> </a:t>
            </a:r>
            <a:r>
              <a:rPr lang="en-CA" sz="1200" dirty="0" smtClean="0"/>
              <a:t>= maximum recorded hourly flow entering the </a:t>
            </a:r>
            <a:r>
              <a:rPr lang="en-CA" sz="1200" dirty="0" err="1" smtClean="0"/>
              <a:t>clearwell</a:t>
            </a:r>
            <a:r>
              <a:rPr lang="en-CA" sz="1200" dirty="0" smtClean="0"/>
              <a:t> for treated water chlorine contact</a:t>
            </a:r>
          </a:p>
          <a:p>
            <a:pPr algn="ctr"/>
            <a:endParaRPr lang="en-CA" dirty="0" smtClean="0"/>
          </a:p>
          <a:p>
            <a:r>
              <a:rPr lang="en-CA" dirty="0" smtClean="0"/>
              <a:t> </a:t>
            </a:r>
          </a:p>
          <a:p>
            <a:endParaRPr lang="en-CA" dirty="0" smtClean="0"/>
          </a:p>
        </p:txBody>
      </p:sp>
      <p:pic>
        <p:nvPicPr>
          <p:cNvPr id="107522" name="Picture 2" descr="C:\Users\Jamie.ARWSC\AppData\Local\Microsoft\Windows\Temporary Internet Files\Content.IE5\0IDG30MF\MC900298013[1].wmf"/>
          <p:cNvPicPr>
            <a:picLocks noChangeAspect="1" noChangeArrowheads="1"/>
          </p:cNvPicPr>
          <p:nvPr/>
        </p:nvPicPr>
        <p:blipFill>
          <a:blip r:embed="rId2" cstate="print"/>
          <a:srcRect/>
          <a:stretch>
            <a:fillRect/>
          </a:stretch>
        </p:blipFill>
        <p:spPr bwMode="auto">
          <a:xfrm>
            <a:off x="467544" y="2204864"/>
            <a:ext cx="1119226" cy="1771193"/>
          </a:xfrm>
          <a:prstGeom prst="rect">
            <a:avLst/>
          </a:prstGeom>
          <a:noFill/>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47664" y="2204864"/>
            <a:ext cx="5904656" cy="2031325"/>
          </a:xfrm>
          <a:prstGeom prst="rect">
            <a:avLst/>
          </a:prstGeom>
        </p:spPr>
        <p:txBody>
          <a:bodyPr wrap="square">
            <a:spAutoFit/>
          </a:bodyPr>
          <a:lstStyle/>
          <a:p>
            <a:r>
              <a:rPr lang="en-CA" dirty="0" smtClean="0"/>
              <a:t>Considering the raw water quality in the Athabasca River, Alberta Environment requires the new Regional Plant to meet;</a:t>
            </a:r>
          </a:p>
          <a:p>
            <a:pPr algn="ctr"/>
            <a:endParaRPr lang="en-CA" dirty="0" smtClean="0"/>
          </a:p>
          <a:p>
            <a:pPr marL="342900" indent="-342900">
              <a:buFont typeface="Arial" pitchFamily="34" charset="0"/>
              <a:buChar char="•"/>
            </a:pPr>
            <a:r>
              <a:rPr lang="en-CA" dirty="0" smtClean="0"/>
              <a:t>A total 4.0 log reduction for viruses</a:t>
            </a:r>
          </a:p>
          <a:p>
            <a:pPr marL="342900" indent="-342900">
              <a:buFont typeface="Arial" pitchFamily="34" charset="0"/>
              <a:buChar char="•"/>
            </a:pPr>
            <a:r>
              <a:rPr lang="en-CA" dirty="0" smtClean="0"/>
              <a:t>A total 4.0 log reduction for cryptosporidium  </a:t>
            </a:r>
            <a:r>
              <a:rPr lang="en-CA" dirty="0" err="1" smtClean="0"/>
              <a:t>oocystes</a:t>
            </a:r>
            <a:endParaRPr lang="en-CA" dirty="0" smtClean="0"/>
          </a:p>
          <a:p>
            <a:pPr marL="342900" indent="-342900">
              <a:buFont typeface="Arial" pitchFamily="34" charset="0"/>
              <a:buChar char="•"/>
            </a:pPr>
            <a:r>
              <a:rPr lang="en-CA" dirty="0" smtClean="0"/>
              <a:t>A total 5.5 log reduction for </a:t>
            </a:r>
            <a:r>
              <a:rPr lang="en-CA" dirty="0" err="1" smtClean="0"/>
              <a:t>Giardia</a:t>
            </a:r>
            <a:r>
              <a:rPr lang="en-CA" dirty="0" smtClean="0"/>
              <a:t> cysts</a:t>
            </a:r>
            <a:endParaRPr lang="en-CA" dirty="0"/>
          </a:p>
        </p:txBody>
      </p:sp>
      <p:pic>
        <p:nvPicPr>
          <p:cNvPr id="9" name="Picture 2" descr="Cryptosporidium and Giardia image"/>
          <p:cNvPicPr>
            <a:picLocks noChangeAspect="1" noChangeArrowheads="1"/>
          </p:cNvPicPr>
          <p:nvPr/>
        </p:nvPicPr>
        <p:blipFill>
          <a:blip r:embed="rId2" cstate="print"/>
          <a:srcRect/>
          <a:stretch>
            <a:fillRect/>
          </a:stretch>
        </p:blipFill>
        <p:spPr bwMode="auto">
          <a:xfrm>
            <a:off x="6228184" y="764704"/>
            <a:ext cx="1800000" cy="1217964"/>
          </a:xfrm>
          <a:prstGeom prst="rect">
            <a:avLst/>
          </a:prstGeom>
          <a:noFill/>
        </p:spPr>
      </p:pic>
      <p:sp>
        <p:nvSpPr>
          <p:cNvPr id="11" name="Rounded Rectangle 10"/>
          <p:cNvSpPr/>
          <p:nvPr/>
        </p:nvSpPr>
        <p:spPr>
          <a:xfrm>
            <a:off x="2915816" y="4869160"/>
            <a:ext cx="5256584"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.....along with online analysers and real time reporting.</a:t>
            </a:r>
            <a:endParaRPr lang="en-CA"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0.JPG"/>
          <p:cNvPicPr>
            <a:picLocks noChangeAspect="1"/>
          </p:cNvPicPr>
          <p:nvPr/>
        </p:nvPicPr>
        <p:blipFill>
          <a:blip r:embed="rId2" cstate="print"/>
          <a:stretch>
            <a:fillRect/>
          </a:stretch>
        </p:blipFill>
        <p:spPr>
          <a:xfrm>
            <a:off x="467544" y="2564904"/>
            <a:ext cx="1800000" cy="1350000"/>
          </a:xfrm>
          <a:prstGeom prst="rect">
            <a:avLst/>
          </a:prstGeom>
        </p:spPr>
      </p:pic>
      <p:pic>
        <p:nvPicPr>
          <p:cNvPr id="5" name="Picture 4" descr="017.JPG"/>
          <p:cNvPicPr>
            <a:picLocks noChangeAspect="1"/>
          </p:cNvPicPr>
          <p:nvPr/>
        </p:nvPicPr>
        <p:blipFill>
          <a:blip r:embed="rId3" cstate="print"/>
          <a:stretch>
            <a:fillRect/>
          </a:stretch>
        </p:blipFill>
        <p:spPr>
          <a:xfrm>
            <a:off x="899592" y="4005064"/>
            <a:ext cx="1800000" cy="1350000"/>
          </a:xfrm>
          <a:prstGeom prst="rect">
            <a:avLst/>
          </a:prstGeom>
        </p:spPr>
      </p:pic>
      <p:pic>
        <p:nvPicPr>
          <p:cNvPr id="6" name="Picture 5" descr="013.JPG"/>
          <p:cNvPicPr>
            <a:picLocks noChangeAspect="1"/>
          </p:cNvPicPr>
          <p:nvPr/>
        </p:nvPicPr>
        <p:blipFill>
          <a:blip r:embed="rId4" cstate="print"/>
          <a:stretch>
            <a:fillRect/>
          </a:stretch>
        </p:blipFill>
        <p:spPr>
          <a:xfrm>
            <a:off x="2483768" y="2996952"/>
            <a:ext cx="1800000" cy="1350000"/>
          </a:xfrm>
          <a:prstGeom prst="rect">
            <a:avLst/>
          </a:prstGeom>
        </p:spPr>
      </p:pic>
      <p:pic>
        <p:nvPicPr>
          <p:cNvPr id="7" name="Picture 6" descr="012.JPG"/>
          <p:cNvPicPr>
            <a:picLocks noChangeAspect="1"/>
          </p:cNvPicPr>
          <p:nvPr/>
        </p:nvPicPr>
        <p:blipFill>
          <a:blip r:embed="rId5" cstate="print"/>
          <a:stretch>
            <a:fillRect/>
          </a:stretch>
        </p:blipFill>
        <p:spPr>
          <a:xfrm>
            <a:off x="2987824" y="4077072"/>
            <a:ext cx="1800000" cy="2400000"/>
          </a:xfrm>
          <a:prstGeom prst="rect">
            <a:avLst/>
          </a:prstGeom>
        </p:spPr>
      </p:pic>
      <p:pic>
        <p:nvPicPr>
          <p:cNvPr id="8" name="Picture 7" descr="011.JPG"/>
          <p:cNvPicPr>
            <a:picLocks noChangeAspect="1"/>
          </p:cNvPicPr>
          <p:nvPr/>
        </p:nvPicPr>
        <p:blipFill>
          <a:blip r:embed="rId6" cstate="print"/>
          <a:stretch>
            <a:fillRect/>
          </a:stretch>
        </p:blipFill>
        <p:spPr>
          <a:xfrm>
            <a:off x="4572000" y="1916832"/>
            <a:ext cx="1800000" cy="2400000"/>
          </a:xfrm>
          <a:prstGeom prst="rect">
            <a:avLst/>
          </a:prstGeom>
        </p:spPr>
      </p:pic>
      <p:pic>
        <p:nvPicPr>
          <p:cNvPr id="9" name="Picture 8" descr="018.JPG"/>
          <p:cNvPicPr>
            <a:picLocks noChangeAspect="1"/>
          </p:cNvPicPr>
          <p:nvPr/>
        </p:nvPicPr>
        <p:blipFill>
          <a:blip r:embed="rId7" cstate="print"/>
          <a:stretch>
            <a:fillRect/>
          </a:stretch>
        </p:blipFill>
        <p:spPr>
          <a:xfrm>
            <a:off x="4932040" y="3861048"/>
            <a:ext cx="1800000" cy="2400000"/>
          </a:xfrm>
          <a:prstGeom prst="rect">
            <a:avLst/>
          </a:prstGeom>
        </p:spPr>
      </p:pic>
      <p:pic>
        <p:nvPicPr>
          <p:cNvPr id="10" name="Picture 9" descr="015.JPG"/>
          <p:cNvPicPr>
            <a:picLocks noChangeAspect="1"/>
          </p:cNvPicPr>
          <p:nvPr/>
        </p:nvPicPr>
        <p:blipFill>
          <a:blip r:embed="rId8" cstate="print"/>
          <a:stretch>
            <a:fillRect/>
          </a:stretch>
        </p:blipFill>
        <p:spPr>
          <a:xfrm>
            <a:off x="6876256" y="2780928"/>
            <a:ext cx="1800000" cy="2400000"/>
          </a:xfrm>
          <a:prstGeom prst="rect">
            <a:avLst/>
          </a:prstGeom>
        </p:spPr>
      </p:pic>
      <p:sp>
        <p:nvSpPr>
          <p:cNvPr id="11" name="Rounded Rectangle 10"/>
          <p:cNvSpPr/>
          <p:nvPr/>
        </p:nvSpPr>
        <p:spPr>
          <a:xfrm>
            <a:off x="899592" y="548680"/>
            <a:ext cx="7560840"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Instruments</a:t>
            </a:r>
            <a:endParaRPr lang="en-CA"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1043608" y="1916832"/>
            <a:ext cx="7239000" cy="4038600"/>
          </a:xfrm>
        </p:spPr>
        <p:txBody>
          <a:bodyPr>
            <a:normAutofit fontScale="92500" lnSpcReduction="20000"/>
          </a:bodyPr>
          <a:lstStyle/>
          <a:p>
            <a:pPr eaLnBrk="1" hangingPunct="1"/>
            <a:r>
              <a:rPr lang="en-US" sz="2800" dirty="0" smtClean="0"/>
              <a:t>Central Control Point – Regional WTP</a:t>
            </a:r>
          </a:p>
          <a:p>
            <a:r>
              <a:rPr lang="en-US" sz="2800" dirty="0" smtClean="0"/>
              <a:t>Radio Communication – SCADA</a:t>
            </a:r>
          </a:p>
          <a:p>
            <a:pPr eaLnBrk="1" hangingPunct="1"/>
            <a:r>
              <a:rPr lang="en-US" sz="2800" dirty="0" smtClean="0"/>
              <a:t>Sites</a:t>
            </a:r>
          </a:p>
          <a:p>
            <a:pPr lvl="1" eaLnBrk="1" hangingPunct="1"/>
            <a:r>
              <a:rPr lang="en-US" sz="2400" dirty="0" smtClean="0"/>
              <a:t>Raw Water </a:t>
            </a:r>
            <a:r>
              <a:rPr lang="en-US" sz="2400" dirty="0" err="1" smtClean="0"/>
              <a:t>Pumphouse</a:t>
            </a:r>
            <a:endParaRPr lang="en-US" sz="2400" dirty="0" smtClean="0"/>
          </a:p>
          <a:p>
            <a:pPr lvl="1" eaLnBrk="1" hangingPunct="1"/>
            <a:r>
              <a:rPr lang="en-US" sz="2400" dirty="0" smtClean="0"/>
              <a:t>Cornwall Reservoir</a:t>
            </a:r>
          </a:p>
          <a:p>
            <a:pPr lvl="1" eaLnBrk="1" hangingPunct="1"/>
            <a:r>
              <a:rPr lang="en-US" sz="2400" dirty="0" smtClean="0"/>
              <a:t>Meter Vault</a:t>
            </a:r>
          </a:p>
          <a:p>
            <a:pPr lvl="1" eaLnBrk="1" hangingPunct="1"/>
            <a:r>
              <a:rPr lang="en-US" sz="2400" dirty="0" smtClean="0"/>
              <a:t>Bison Ridge</a:t>
            </a:r>
          </a:p>
          <a:p>
            <a:pPr lvl="1" eaLnBrk="1" hangingPunct="1"/>
            <a:r>
              <a:rPr lang="en-US" sz="2400" dirty="0" err="1" smtClean="0"/>
              <a:t>Colinton</a:t>
            </a:r>
            <a:r>
              <a:rPr lang="en-US" sz="2400" dirty="0" smtClean="0"/>
              <a:t> Reservoir and </a:t>
            </a:r>
            <a:r>
              <a:rPr lang="en-US" sz="2400" dirty="0" err="1" smtClean="0"/>
              <a:t>Pumphouse</a:t>
            </a:r>
            <a:endParaRPr lang="en-US" sz="2400" dirty="0" smtClean="0"/>
          </a:p>
          <a:p>
            <a:pPr lvl="1"/>
            <a:r>
              <a:rPr lang="en-US" sz="2400" dirty="0" smtClean="0"/>
              <a:t>Boyle Reservoir</a:t>
            </a:r>
          </a:p>
          <a:p>
            <a:pPr lvl="1"/>
            <a:r>
              <a:rPr lang="en-US" sz="2400" dirty="0" smtClean="0"/>
              <a:t>Grassland Reservoir</a:t>
            </a:r>
          </a:p>
          <a:p>
            <a:pPr lvl="1"/>
            <a:r>
              <a:rPr lang="en-US" sz="2400" dirty="0" smtClean="0"/>
              <a:t>Wandering River Reservoir</a:t>
            </a:r>
          </a:p>
          <a:p>
            <a:pPr lvl="1" eaLnBrk="1" hangingPunct="1"/>
            <a:endParaRPr lang="en-US" sz="2400" dirty="0" smtClean="0"/>
          </a:p>
          <a:p>
            <a:pPr lvl="1" eaLnBrk="1" hangingPunct="1"/>
            <a:endParaRPr lang="en-US" sz="2400" dirty="0" smtClean="0"/>
          </a:p>
        </p:txBody>
      </p:sp>
      <p:pic>
        <p:nvPicPr>
          <p:cNvPr id="16388" name="Picture 6" descr="arwsc"/>
          <p:cNvPicPr>
            <a:picLocks noChangeAspect="1" noChangeArrowheads="1"/>
          </p:cNvPicPr>
          <p:nvPr/>
        </p:nvPicPr>
        <p:blipFill>
          <a:blip r:embed="rId2" cstate="print"/>
          <a:srcRect/>
          <a:stretch>
            <a:fillRect/>
          </a:stretch>
        </p:blipFill>
        <p:spPr bwMode="auto">
          <a:xfrm>
            <a:off x="0" y="6246813"/>
            <a:ext cx="1219200" cy="611187"/>
          </a:xfrm>
          <a:prstGeom prst="rect">
            <a:avLst/>
          </a:prstGeom>
          <a:noFill/>
          <a:ln w="9525">
            <a:noFill/>
            <a:miter lim="800000"/>
            <a:headEnd/>
            <a:tailEnd/>
          </a:ln>
        </p:spPr>
      </p:pic>
      <p:sp>
        <p:nvSpPr>
          <p:cNvPr id="16389" name="Rectangle 7"/>
          <p:cNvSpPr>
            <a:spLocks noChangeArrowheads="1"/>
          </p:cNvSpPr>
          <p:nvPr/>
        </p:nvSpPr>
        <p:spPr bwMode="auto">
          <a:xfrm>
            <a:off x="762000" y="1981200"/>
            <a:ext cx="7239000" cy="1001713"/>
          </a:xfrm>
          <a:prstGeom prst="rect">
            <a:avLst/>
          </a:prstGeom>
          <a:noFill/>
          <a:ln w="9525">
            <a:noFill/>
            <a:miter lim="800000"/>
            <a:headEnd/>
            <a:tailEnd/>
          </a:ln>
        </p:spPr>
        <p:txBody>
          <a:bodyPr lIns="92075" tIns="46038" rIns="92075" bIns="46038"/>
          <a:lstStyle/>
          <a:p>
            <a:pPr eaLnBrk="0" hangingPunct="0"/>
            <a:endParaRPr lang="en-US" sz="3200" dirty="0">
              <a:solidFill>
                <a:srgbClr val="000066"/>
              </a:solidFill>
            </a:endParaRPr>
          </a:p>
        </p:txBody>
      </p:sp>
      <p:sp>
        <p:nvSpPr>
          <p:cNvPr id="7" name="Rounded Rectangle 6"/>
          <p:cNvSpPr/>
          <p:nvPr/>
        </p:nvSpPr>
        <p:spPr>
          <a:xfrm>
            <a:off x="1187624" y="692696"/>
            <a:ext cx="6696744"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smtClean="0"/>
              <a:t>Communications</a:t>
            </a:r>
            <a:endParaRPr lang="en-CA" sz="2800"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15616" y="620688"/>
            <a:ext cx="6768752"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Remember log reduction.....these babies are worth 4 credits.  Chlorine provides 1.5 for the total requirement of 5.5.</a:t>
            </a:r>
            <a:endParaRPr lang="en-CA" dirty="0"/>
          </a:p>
        </p:txBody>
      </p:sp>
      <p:pic>
        <p:nvPicPr>
          <p:cNvPr id="5" name="Picture 4" descr="019.JPG"/>
          <p:cNvPicPr>
            <a:picLocks noChangeAspect="1"/>
          </p:cNvPicPr>
          <p:nvPr/>
        </p:nvPicPr>
        <p:blipFill>
          <a:blip r:embed="rId2" cstate="print"/>
          <a:stretch>
            <a:fillRect/>
          </a:stretch>
        </p:blipFill>
        <p:spPr>
          <a:xfrm>
            <a:off x="2123728" y="2780928"/>
            <a:ext cx="4032448" cy="3024336"/>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3784600" y="0"/>
            <a:ext cx="5059363" cy="903288"/>
          </a:xfrm>
        </p:spPr>
        <p:txBody>
          <a:bodyPr lIns="86493" tIns="43247" rIns="86493" bIns="43247" anchor="t">
            <a:normAutofit/>
          </a:bodyPr>
          <a:lstStyle/>
          <a:p>
            <a:r>
              <a:rPr lang="en-US" sz="2400" dirty="0">
                <a:solidFill>
                  <a:srgbClr val="0000FF"/>
                </a:solidFill>
                <a:latin typeface="Times New Roman" pitchFamily="18" charset="0"/>
              </a:rPr>
              <a:t/>
            </a:r>
            <a:br>
              <a:rPr lang="en-US" sz="2400" dirty="0">
                <a:solidFill>
                  <a:srgbClr val="0000FF"/>
                </a:solidFill>
                <a:latin typeface="Times New Roman" pitchFamily="18" charset="0"/>
              </a:rPr>
            </a:br>
            <a:r>
              <a:rPr lang="en-US" sz="2400" dirty="0" smtClean="0">
                <a:solidFill>
                  <a:srgbClr val="0000FF"/>
                </a:solidFill>
                <a:latin typeface="Times New Roman" pitchFamily="18" charset="0"/>
              </a:rPr>
              <a:t>Microfiltration  &lt;2µm</a:t>
            </a:r>
            <a:endParaRPr lang="en-US" sz="2400" dirty="0">
              <a:solidFill>
                <a:srgbClr val="0000FF"/>
              </a:solidFill>
              <a:latin typeface="Times New Roman" pitchFamily="18" charset="0"/>
            </a:endParaRPr>
          </a:p>
        </p:txBody>
      </p:sp>
      <p:pic>
        <p:nvPicPr>
          <p:cNvPr id="133133" name="Picture 13"/>
          <p:cNvPicPr>
            <a:picLocks noChangeAspect="1" noChangeArrowheads="1"/>
          </p:cNvPicPr>
          <p:nvPr/>
        </p:nvPicPr>
        <p:blipFill>
          <a:blip r:embed="rId3" cstate="print"/>
          <a:srcRect/>
          <a:stretch>
            <a:fillRect/>
          </a:stretch>
        </p:blipFill>
        <p:spPr bwMode="gray">
          <a:xfrm>
            <a:off x="2347913" y="1946275"/>
            <a:ext cx="6445250" cy="3381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marL="50800">
              <a:spcAft>
                <a:spcPts val="13"/>
              </a:spcAft>
              <a:tabLst>
                <a:tab pos="254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a:t>Direct Integrity Test: Pressure Hold</a:t>
            </a:r>
          </a:p>
        </p:txBody>
      </p:sp>
      <p:sp>
        <p:nvSpPr>
          <p:cNvPr id="22534" name="Text Box 6"/>
          <p:cNvSpPr txBox="1">
            <a:spLocks noChangeArrowheads="1"/>
          </p:cNvSpPr>
          <p:nvPr/>
        </p:nvSpPr>
        <p:spPr bwMode="auto">
          <a:xfrm>
            <a:off x="6843713" y="6140450"/>
            <a:ext cx="1066800" cy="488950"/>
          </a:xfrm>
          <a:prstGeom prst="rect">
            <a:avLst/>
          </a:prstGeom>
          <a:noFill/>
          <a:ln w="9525">
            <a:noFill/>
            <a:miter lim="800000"/>
            <a:headEnd/>
            <a:tailEnd/>
          </a:ln>
          <a:effectLst/>
        </p:spPr>
        <p:txBody>
          <a:bodyPr>
            <a:spAutoFit/>
          </a:bodyPr>
          <a:lstStyle/>
          <a:p>
            <a:pPr algn="ctr" eaLnBrk="0" hangingPunct="0">
              <a:spcBef>
                <a:spcPct val="50000"/>
              </a:spcBef>
            </a:pPr>
            <a:r>
              <a:rPr lang="en-US" sz="2600">
                <a:solidFill>
                  <a:srgbClr val="FFFF00"/>
                </a:solidFill>
                <a:latin typeface="Times New Roman" pitchFamily="18" charset="0"/>
              </a:rPr>
              <a:t>AIR</a:t>
            </a:r>
          </a:p>
        </p:txBody>
      </p:sp>
      <p:pic>
        <p:nvPicPr>
          <p:cNvPr id="22535" name="Picture 7"/>
          <p:cNvPicPr>
            <a:picLocks noChangeAspect="1" noChangeArrowheads="1"/>
          </p:cNvPicPr>
          <p:nvPr/>
        </p:nvPicPr>
        <p:blipFill>
          <a:blip r:embed="rId2" cstate="print"/>
          <a:srcRect/>
          <a:stretch>
            <a:fillRect/>
          </a:stretch>
        </p:blipFill>
        <p:spPr bwMode="auto">
          <a:xfrm>
            <a:off x="5648325" y="1066800"/>
            <a:ext cx="3190875" cy="51054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19672" y="2420888"/>
            <a:ext cx="5976664"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t>Board of Directors </a:t>
            </a:r>
          </a:p>
          <a:p>
            <a:pPr algn="ctr"/>
            <a:r>
              <a:rPr lang="en-CA" dirty="0" smtClean="0"/>
              <a:t>2 Elected Officials from the Town of Athabasca</a:t>
            </a:r>
          </a:p>
          <a:p>
            <a:pPr algn="ctr"/>
            <a:r>
              <a:rPr lang="en-CA" dirty="0" smtClean="0"/>
              <a:t>2 Elected Officials from the Village of Boyle</a:t>
            </a:r>
          </a:p>
          <a:p>
            <a:pPr algn="ctr"/>
            <a:r>
              <a:rPr lang="en-CA" dirty="0" smtClean="0"/>
              <a:t>2 Elected Officials from Athabasca County</a:t>
            </a:r>
            <a:endParaRPr lang="en-CA" dirty="0"/>
          </a:p>
        </p:txBody>
      </p:sp>
      <p:sp>
        <p:nvSpPr>
          <p:cNvPr id="5" name="Rounded Rectangle 4"/>
          <p:cNvSpPr/>
          <p:nvPr/>
        </p:nvSpPr>
        <p:spPr>
          <a:xfrm>
            <a:off x="2123728" y="4149080"/>
            <a:ext cx="4896544"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Commission Manager</a:t>
            </a:r>
            <a:endParaRPr lang="en-CA" dirty="0"/>
          </a:p>
        </p:txBody>
      </p:sp>
      <p:sp>
        <p:nvSpPr>
          <p:cNvPr id="6" name="Rounded Rectangle 5"/>
          <p:cNvSpPr/>
          <p:nvPr/>
        </p:nvSpPr>
        <p:spPr>
          <a:xfrm>
            <a:off x="1043608" y="5301208"/>
            <a:ext cx="3168352"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Operations Staff</a:t>
            </a:r>
          </a:p>
          <a:p>
            <a:pPr algn="ctr"/>
            <a:r>
              <a:rPr lang="en-CA" sz="1400" i="1" dirty="0" smtClean="0"/>
              <a:t>Alberta Environment Certified Operators</a:t>
            </a:r>
            <a:endParaRPr lang="en-CA" sz="1400" i="1" dirty="0"/>
          </a:p>
        </p:txBody>
      </p:sp>
      <p:sp>
        <p:nvSpPr>
          <p:cNvPr id="7" name="Rounded Rectangle 6"/>
          <p:cNvSpPr/>
          <p:nvPr/>
        </p:nvSpPr>
        <p:spPr>
          <a:xfrm>
            <a:off x="5220072" y="5301208"/>
            <a:ext cx="3168352"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Administrative  Services Coordinator</a:t>
            </a:r>
            <a:endParaRPr lang="en-CA" dirty="0"/>
          </a:p>
        </p:txBody>
      </p:sp>
      <p:pic>
        <p:nvPicPr>
          <p:cNvPr id="8" name="Picture 7" descr="arwsc logo-c.jpg"/>
          <p:cNvPicPr>
            <a:picLocks noChangeAspect="1"/>
          </p:cNvPicPr>
          <p:nvPr/>
        </p:nvPicPr>
        <p:blipFill>
          <a:blip r:embed="rId2" cstate="print"/>
          <a:stretch>
            <a:fillRect/>
          </a:stretch>
        </p:blipFill>
        <p:spPr>
          <a:xfrm>
            <a:off x="3275856" y="548681"/>
            <a:ext cx="2880320" cy="1442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p:txBody>
          <a:bodyPr/>
          <a:lstStyle/>
          <a:p>
            <a:pPr>
              <a:spcAft>
                <a:spcPts val="13"/>
              </a:spcAft>
            </a:pPr>
            <a:r>
              <a:rPr lang="en-US"/>
              <a:t>Filtration Mode</a:t>
            </a:r>
          </a:p>
        </p:txBody>
      </p:sp>
      <p:pic>
        <p:nvPicPr>
          <p:cNvPr id="4105" name="Picture 9"/>
          <p:cNvPicPr>
            <a:picLocks noChangeAspect="1" noChangeArrowheads="1"/>
          </p:cNvPicPr>
          <p:nvPr/>
        </p:nvPicPr>
        <p:blipFill>
          <a:blip r:embed="rId2" cstate="print"/>
          <a:srcRect/>
          <a:stretch>
            <a:fillRect/>
          </a:stretch>
        </p:blipFill>
        <p:spPr bwMode="auto">
          <a:xfrm>
            <a:off x="1676400" y="609600"/>
            <a:ext cx="7467600" cy="5578475"/>
          </a:xfrm>
          <a:prstGeom prst="rect">
            <a:avLst/>
          </a:prstGeom>
          <a:noFill/>
        </p:spPr>
      </p:pic>
    </p:spTree>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7" name="Text Box 3"/>
          <p:cNvSpPr txBox="1">
            <a:spLocks noChangeArrowheads="1"/>
          </p:cNvSpPr>
          <p:nvPr/>
        </p:nvSpPr>
        <p:spPr bwMode="auto">
          <a:xfrm>
            <a:off x="1043608" y="908720"/>
            <a:ext cx="7396162" cy="4542782"/>
          </a:xfrm>
          <a:prstGeom prst="rect">
            <a:avLst/>
          </a:prstGeom>
          <a:noFill/>
          <a:ln w="9525">
            <a:noFill/>
            <a:miter lim="800000"/>
            <a:headEnd/>
            <a:tailEnd/>
          </a:ln>
          <a:effectLst/>
        </p:spPr>
        <p:txBody>
          <a:bodyPr>
            <a:spAutoFit/>
          </a:bodyPr>
          <a:lstStyle/>
          <a:p>
            <a:pPr>
              <a:lnSpc>
                <a:spcPct val="85000"/>
              </a:lnSpc>
              <a:spcBef>
                <a:spcPct val="30000"/>
              </a:spcBef>
            </a:pPr>
            <a:r>
              <a:rPr lang="en-US" sz="2400" b="0" i="0" u="sng" dirty="0">
                <a:latin typeface="Times New Roman" pitchFamily="18" charset="0"/>
              </a:rPr>
              <a:t>A micrometer (µm) </a:t>
            </a:r>
            <a:r>
              <a:rPr lang="en-US" sz="2400" b="0" i="0" u="sng" dirty="0" smtClean="0">
                <a:latin typeface="Times New Roman" pitchFamily="18" charset="0"/>
              </a:rPr>
              <a:t>is</a:t>
            </a:r>
            <a:r>
              <a:rPr lang="en-US" sz="2400" b="0" i="0" u="sng" dirty="0">
                <a:latin typeface="Times New Roman" pitchFamily="18" charset="0"/>
              </a:rPr>
              <a:t>:</a:t>
            </a:r>
            <a:br>
              <a:rPr lang="en-US" sz="2400" b="0" i="0" u="sng" dirty="0">
                <a:latin typeface="Times New Roman" pitchFamily="18" charset="0"/>
              </a:rPr>
            </a:br>
            <a:endParaRPr lang="en-US" sz="2400" b="0" i="0" dirty="0">
              <a:latin typeface="Times New Roman" pitchFamily="18" charset="0"/>
            </a:endParaRPr>
          </a:p>
          <a:p>
            <a:pPr>
              <a:lnSpc>
                <a:spcPct val="85000"/>
              </a:lnSpc>
              <a:spcBef>
                <a:spcPct val="30000"/>
              </a:spcBef>
              <a:buClr>
                <a:schemeClr val="tx2"/>
              </a:buClr>
              <a:buFont typeface="Marlett" pitchFamily="2" charset="2"/>
              <a:buChar char="i"/>
            </a:pPr>
            <a:r>
              <a:rPr lang="en-US" sz="2400" b="0" i="0" dirty="0">
                <a:latin typeface="Times New Roman" pitchFamily="18" charset="0"/>
              </a:rPr>
              <a:t>One millionth of a meter</a:t>
            </a:r>
          </a:p>
          <a:p>
            <a:pPr>
              <a:lnSpc>
                <a:spcPct val="85000"/>
              </a:lnSpc>
              <a:spcBef>
                <a:spcPct val="30000"/>
              </a:spcBef>
              <a:buClr>
                <a:schemeClr val="tx2"/>
              </a:buClr>
              <a:buFont typeface="Marlett" pitchFamily="2" charset="2"/>
              <a:buChar char="i"/>
            </a:pPr>
            <a:endParaRPr lang="en-US" sz="2400" b="0" i="0" dirty="0">
              <a:latin typeface="Times New Roman" pitchFamily="18" charset="0"/>
            </a:endParaRPr>
          </a:p>
          <a:p>
            <a:pPr>
              <a:lnSpc>
                <a:spcPct val="85000"/>
              </a:lnSpc>
              <a:spcBef>
                <a:spcPct val="30000"/>
              </a:spcBef>
              <a:buClr>
                <a:schemeClr val="tx2"/>
              </a:buClr>
              <a:buFont typeface="Marlett" pitchFamily="2" charset="2"/>
              <a:buChar char="i"/>
            </a:pPr>
            <a:r>
              <a:rPr lang="en-US" sz="2400" b="0" i="0" dirty="0">
                <a:latin typeface="Times New Roman" pitchFamily="18" charset="0"/>
              </a:rPr>
              <a:t>One thousandth of a millimeter</a:t>
            </a:r>
          </a:p>
          <a:p>
            <a:pPr>
              <a:lnSpc>
                <a:spcPct val="85000"/>
              </a:lnSpc>
              <a:spcBef>
                <a:spcPct val="30000"/>
              </a:spcBef>
              <a:buClr>
                <a:schemeClr val="tx2"/>
              </a:buClr>
              <a:buFont typeface="Marlett" pitchFamily="2" charset="2"/>
              <a:buChar char="i"/>
            </a:pPr>
            <a:endParaRPr lang="en-US" sz="2400" b="0" i="0" dirty="0">
              <a:latin typeface="Times New Roman" pitchFamily="18" charset="0"/>
            </a:endParaRPr>
          </a:p>
          <a:p>
            <a:pPr>
              <a:lnSpc>
                <a:spcPct val="85000"/>
              </a:lnSpc>
              <a:spcBef>
                <a:spcPct val="30000"/>
              </a:spcBef>
              <a:buClr>
                <a:schemeClr val="tx2"/>
              </a:buClr>
              <a:buFont typeface="Marlett" pitchFamily="2" charset="2"/>
              <a:buChar char="i"/>
            </a:pPr>
            <a:r>
              <a:rPr lang="en-US" sz="2400" b="0" i="0" dirty="0">
                <a:latin typeface="Times New Roman" pitchFamily="18" charset="0"/>
              </a:rPr>
              <a:t>Also known as a "micron"</a:t>
            </a:r>
          </a:p>
          <a:p>
            <a:pPr>
              <a:lnSpc>
                <a:spcPct val="85000"/>
              </a:lnSpc>
              <a:spcBef>
                <a:spcPct val="30000"/>
              </a:spcBef>
              <a:buClr>
                <a:schemeClr val="tx2"/>
              </a:buClr>
              <a:buFont typeface="Marlett" pitchFamily="2" charset="2"/>
              <a:buChar char="i"/>
            </a:pPr>
            <a:endParaRPr lang="en-US" sz="2400" b="0" i="0" dirty="0">
              <a:latin typeface="Times New Roman" pitchFamily="18" charset="0"/>
            </a:endParaRPr>
          </a:p>
          <a:p>
            <a:pPr>
              <a:lnSpc>
                <a:spcPct val="85000"/>
              </a:lnSpc>
              <a:spcBef>
                <a:spcPct val="30000"/>
              </a:spcBef>
              <a:buClr>
                <a:schemeClr val="tx2"/>
              </a:buClr>
              <a:buFont typeface="Marlett" pitchFamily="2" charset="2"/>
              <a:buChar char="i"/>
            </a:pPr>
            <a:r>
              <a:rPr lang="en-US" sz="2400" b="0" i="0" dirty="0">
                <a:latin typeface="Times New Roman" pitchFamily="18" charset="0"/>
              </a:rPr>
              <a:t>39 millionths of an inch (0.000039 in</a:t>
            </a:r>
            <a:r>
              <a:rPr lang="en-US" sz="2400" b="0" i="0" dirty="0" smtClean="0">
                <a:latin typeface="Times New Roman" pitchFamily="18" charset="0"/>
              </a:rPr>
              <a:t>)</a:t>
            </a:r>
          </a:p>
          <a:p>
            <a:pPr>
              <a:lnSpc>
                <a:spcPct val="85000"/>
              </a:lnSpc>
              <a:spcBef>
                <a:spcPct val="30000"/>
              </a:spcBef>
              <a:buClr>
                <a:schemeClr val="tx2"/>
              </a:buClr>
              <a:buFont typeface="Marlett" pitchFamily="2" charset="2"/>
              <a:buChar char="i"/>
            </a:pPr>
            <a:endParaRPr lang="en-US" sz="2400" dirty="0" smtClean="0">
              <a:latin typeface="Times New Roman" pitchFamily="18" charset="0"/>
            </a:endParaRPr>
          </a:p>
          <a:p>
            <a:pPr>
              <a:lnSpc>
                <a:spcPct val="85000"/>
              </a:lnSpc>
              <a:spcBef>
                <a:spcPct val="30000"/>
              </a:spcBef>
              <a:buClr>
                <a:schemeClr val="tx2"/>
              </a:buClr>
              <a:buFont typeface="Marlett" pitchFamily="2" charset="2"/>
              <a:buChar char="i"/>
            </a:pPr>
            <a:r>
              <a:rPr lang="en-US" sz="2400" b="0" i="0" dirty="0" smtClean="0">
                <a:latin typeface="Times New Roman" pitchFamily="18" charset="0"/>
              </a:rPr>
              <a:t>Cryptosporidium </a:t>
            </a:r>
            <a:r>
              <a:rPr lang="en-US" sz="2400" b="0" i="0" dirty="0" err="1" smtClean="0">
                <a:latin typeface="Times New Roman" pitchFamily="18" charset="0"/>
              </a:rPr>
              <a:t>Oocysts</a:t>
            </a:r>
            <a:r>
              <a:rPr lang="en-US" sz="2400" b="0" i="0" dirty="0" smtClean="0">
                <a:latin typeface="Times New Roman" pitchFamily="18" charset="0"/>
              </a:rPr>
              <a:t> ar</a:t>
            </a:r>
            <a:r>
              <a:rPr lang="en-US" sz="2400" dirty="0" smtClean="0">
                <a:latin typeface="Times New Roman" pitchFamily="18" charset="0"/>
              </a:rPr>
              <a:t>e 4-6 µm</a:t>
            </a:r>
            <a:endParaRPr lang="en-US" sz="2400" b="0" i="0" dirty="0">
              <a:latin typeface="Times New Roman" pitchFamily="18"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ctrTitle"/>
          </p:nvPr>
        </p:nvSpPr>
        <p:spPr>
          <a:xfrm>
            <a:off x="899592" y="188640"/>
            <a:ext cx="5040560" cy="1008112"/>
          </a:xfrm>
        </p:spPr>
        <p:txBody>
          <a:bodyPr lIns="86493" tIns="43247" rIns="86493" bIns="43247" anchor="t">
            <a:normAutofit/>
          </a:bodyPr>
          <a:lstStyle/>
          <a:p>
            <a:r>
              <a:rPr lang="en-US" sz="2400" dirty="0" smtClean="0">
                <a:solidFill>
                  <a:srgbClr val="0000FF"/>
                </a:solidFill>
                <a:latin typeface="Times New Roman" pitchFamily="18" charset="0"/>
              </a:rPr>
              <a:t>Water </a:t>
            </a:r>
            <a:r>
              <a:rPr lang="en-US" sz="2400" dirty="0">
                <a:solidFill>
                  <a:srgbClr val="0000FF"/>
                </a:solidFill>
                <a:latin typeface="Times New Roman" pitchFamily="18" charset="0"/>
              </a:rPr>
              <a:t>Filtration using the </a:t>
            </a:r>
            <a:br>
              <a:rPr lang="en-US" sz="2400" dirty="0">
                <a:solidFill>
                  <a:srgbClr val="0000FF"/>
                </a:solidFill>
                <a:latin typeface="Times New Roman" pitchFamily="18" charset="0"/>
              </a:rPr>
            </a:br>
            <a:r>
              <a:rPr lang="en-US" sz="2400" dirty="0" err="1">
                <a:solidFill>
                  <a:srgbClr val="0000FF"/>
                </a:solidFill>
                <a:latin typeface="Times New Roman" pitchFamily="18" charset="0"/>
              </a:rPr>
              <a:t>Microza</a:t>
            </a:r>
            <a:r>
              <a:rPr lang="en-US" sz="2400" dirty="0">
                <a:solidFill>
                  <a:srgbClr val="0000FF"/>
                </a:solidFill>
                <a:latin typeface="Times New Roman" pitchFamily="18" charset="0"/>
              </a:rPr>
              <a:t> Modules</a:t>
            </a:r>
          </a:p>
        </p:txBody>
      </p:sp>
      <p:sp>
        <p:nvSpPr>
          <p:cNvPr id="335875" name="Rectangle 3"/>
          <p:cNvSpPr>
            <a:spLocks noChangeArrowheads="1"/>
          </p:cNvSpPr>
          <p:nvPr/>
        </p:nvSpPr>
        <p:spPr bwMode="auto">
          <a:xfrm>
            <a:off x="1709738" y="1633538"/>
            <a:ext cx="7264400" cy="3117850"/>
          </a:xfrm>
          <a:prstGeom prst="rect">
            <a:avLst/>
          </a:prstGeom>
          <a:solidFill>
            <a:schemeClr val="tx1"/>
          </a:solidFill>
          <a:ln w="12700">
            <a:solidFill>
              <a:schemeClr val="bg2"/>
            </a:solidFill>
            <a:miter lim="800000"/>
            <a:headEnd/>
            <a:tailEnd/>
          </a:ln>
          <a:effectLst/>
        </p:spPr>
        <p:txBody>
          <a:bodyPr lIns="0" tIns="0" rIns="0" bIns="91440" anchor="ctr">
            <a:spAutoFit/>
          </a:bodyPr>
          <a:lstStyle/>
          <a:p>
            <a:endParaRPr lang="en-CA"/>
          </a:p>
        </p:txBody>
      </p:sp>
      <p:sp>
        <p:nvSpPr>
          <p:cNvPr id="335876" name="Rectangle 4"/>
          <p:cNvSpPr>
            <a:spLocks noChangeArrowheads="1"/>
          </p:cNvSpPr>
          <p:nvPr/>
        </p:nvSpPr>
        <p:spPr bwMode="auto">
          <a:xfrm>
            <a:off x="1709738" y="1827213"/>
            <a:ext cx="1585912" cy="3052762"/>
          </a:xfrm>
          <a:prstGeom prst="rect">
            <a:avLst/>
          </a:prstGeom>
          <a:gradFill rotWithShape="0">
            <a:gsLst>
              <a:gs pos="0">
                <a:srgbClr val="F35B1B"/>
              </a:gs>
              <a:gs pos="100000">
                <a:srgbClr val="F35B1B">
                  <a:gamma/>
                  <a:shade val="89804"/>
                  <a:invGamma/>
                </a:srgbClr>
              </a:gs>
            </a:gsLst>
            <a:lin ang="5400000" scaled="1"/>
          </a:gradFill>
          <a:ln w="12700">
            <a:solidFill>
              <a:srgbClr val="000000"/>
            </a:solidFill>
            <a:miter lim="800000"/>
            <a:headEnd/>
            <a:tailEnd/>
          </a:ln>
          <a:effectLst/>
        </p:spPr>
        <p:txBody>
          <a:bodyPr lIns="0" tIns="0" rIns="0" bIns="91440" anchor="ctr">
            <a:spAutoFit/>
          </a:bodyPr>
          <a:lstStyle/>
          <a:p>
            <a:endParaRPr lang="en-CA"/>
          </a:p>
        </p:txBody>
      </p:sp>
      <p:sp>
        <p:nvSpPr>
          <p:cNvPr id="335877" name="Rectangle 5"/>
          <p:cNvSpPr>
            <a:spLocks noChangeArrowheads="1"/>
          </p:cNvSpPr>
          <p:nvPr/>
        </p:nvSpPr>
        <p:spPr bwMode="auto">
          <a:xfrm>
            <a:off x="1709738" y="1570038"/>
            <a:ext cx="7264400" cy="244475"/>
          </a:xfrm>
          <a:prstGeom prst="rect">
            <a:avLst/>
          </a:prstGeom>
          <a:gradFill rotWithShape="0">
            <a:gsLst>
              <a:gs pos="0">
                <a:srgbClr val="F35B1B"/>
              </a:gs>
              <a:gs pos="100000">
                <a:srgbClr val="F35B1B">
                  <a:gamma/>
                  <a:shade val="80000"/>
                  <a:invGamma/>
                </a:srgbClr>
              </a:gs>
            </a:gsLst>
            <a:lin ang="5400000" scaled="1"/>
          </a:gradFill>
          <a:ln w="12700">
            <a:solidFill>
              <a:srgbClr val="000000"/>
            </a:solidFill>
            <a:miter lim="800000"/>
            <a:headEnd/>
            <a:tailEnd/>
          </a:ln>
          <a:effectLst/>
        </p:spPr>
        <p:txBody>
          <a:bodyPr lIns="0" tIns="0" rIns="0" bIns="91440" anchor="ctr">
            <a:spAutoFit/>
          </a:bodyPr>
          <a:lstStyle/>
          <a:p>
            <a:endParaRPr lang="en-CA"/>
          </a:p>
        </p:txBody>
      </p:sp>
      <p:sp>
        <p:nvSpPr>
          <p:cNvPr id="335878" name="Rectangle 6"/>
          <p:cNvSpPr>
            <a:spLocks noChangeArrowheads="1"/>
          </p:cNvSpPr>
          <p:nvPr/>
        </p:nvSpPr>
        <p:spPr bwMode="auto">
          <a:xfrm>
            <a:off x="3305175" y="1827213"/>
            <a:ext cx="5668963" cy="1136650"/>
          </a:xfrm>
          <a:prstGeom prst="rect">
            <a:avLst/>
          </a:prstGeom>
          <a:solidFill>
            <a:srgbClr val="00CCFF"/>
          </a:solidFill>
          <a:ln w="12700">
            <a:solidFill>
              <a:srgbClr val="000000"/>
            </a:solidFill>
            <a:miter lim="800000"/>
            <a:headEnd/>
            <a:tailEnd/>
          </a:ln>
          <a:effectLst/>
        </p:spPr>
        <p:txBody>
          <a:bodyPr lIns="0" tIns="0" rIns="0" bIns="91440" anchor="ctr">
            <a:spAutoFit/>
          </a:bodyPr>
          <a:lstStyle/>
          <a:p>
            <a:endParaRPr lang="en-CA"/>
          </a:p>
        </p:txBody>
      </p:sp>
      <p:sp>
        <p:nvSpPr>
          <p:cNvPr id="335879" name="Rectangle 7"/>
          <p:cNvSpPr>
            <a:spLocks noChangeArrowheads="1"/>
          </p:cNvSpPr>
          <p:nvPr/>
        </p:nvSpPr>
        <p:spPr bwMode="auto">
          <a:xfrm>
            <a:off x="3305175" y="2974975"/>
            <a:ext cx="5668963" cy="1905000"/>
          </a:xfrm>
          <a:prstGeom prst="rect">
            <a:avLst/>
          </a:prstGeom>
          <a:solidFill>
            <a:srgbClr val="339966"/>
          </a:solidFill>
          <a:ln w="12700">
            <a:solidFill>
              <a:srgbClr val="000000"/>
            </a:solidFill>
            <a:miter lim="800000"/>
            <a:headEnd/>
            <a:tailEnd/>
          </a:ln>
          <a:effectLst/>
        </p:spPr>
        <p:txBody>
          <a:bodyPr lIns="0" tIns="0" rIns="0" bIns="91440" anchor="ctr">
            <a:spAutoFit/>
          </a:bodyPr>
          <a:lstStyle/>
          <a:p>
            <a:endParaRPr lang="en-CA"/>
          </a:p>
        </p:txBody>
      </p:sp>
      <p:sp>
        <p:nvSpPr>
          <p:cNvPr id="335880" name="Line 8"/>
          <p:cNvSpPr>
            <a:spLocks noChangeShapeType="1"/>
          </p:cNvSpPr>
          <p:nvPr/>
        </p:nvSpPr>
        <p:spPr bwMode="auto">
          <a:xfrm>
            <a:off x="4065588" y="1831975"/>
            <a:ext cx="0" cy="3043238"/>
          </a:xfrm>
          <a:prstGeom prst="line">
            <a:avLst/>
          </a:prstGeom>
          <a:noFill/>
          <a:ln w="25400">
            <a:solidFill>
              <a:srgbClr val="000000"/>
            </a:solidFill>
            <a:round/>
            <a:headEnd/>
            <a:tailEnd/>
          </a:ln>
          <a:effectLst/>
        </p:spPr>
        <p:txBody>
          <a:bodyPr lIns="0" tIns="0" rIns="0" bIns="91440" anchor="ctr">
            <a:spAutoFit/>
          </a:bodyPr>
          <a:lstStyle/>
          <a:p>
            <a:endParaRPr lang="en-CA"/>
          </a:p>
        </p:txBody>
      </p:sp>
      <p:sp>
        <p:nvSpPr>
          <p:cNvPr id="335881" name="Line 9"/>
          <p:cNvSpPr>
            <a:spLocks noChangeShapeType="1"/>
          </p:cNvSpPr>
          <p:nvPr/>
        </p:nvSpPr>
        <p:spPr bwMode="auto">
          <a:xfrm>
            <a:off x="4894263" y="1831975"/>
            <a:ext cx="0" cy="3043238"/>
          </a:xfrm>
          <a:prstGeom prst="line">
            <a:avLst/>
          </a:prstGeom>
          <a:noFill/>
          <a:ln w="25400">
            <a:solidFill>
              <a:srgbClr val="000000"/>
            </a:solidFill>
            <a:round/>
            <a:headEnd/>
            <a:tailEnd/>
          </a:ln>
          <a:effectLst/>
        </p:spPr>
        <p:txBody>
          <a:bodyPr lIns="0" tIns="0" rIns="0" bIns="91440" anchor="ctr">
            <a:spAutoFit/>
          </a:bodyPr>
          <a:lstStyle/>
          <a:p>
            <a:endParaRPr lang="en-CA"/>
          </a:p>
        </p:txBody>
      </p:sp>
      <p:sp>
        <p:nvSpPr>
          <p:cNvPr id="335882" name="Line 10"/>
          <p:cNvSpPr>
            <a:spLocks noChangeShapeType="1"/>
          </p:cNvSpPr>
          <p:nvPr/>
        </p:nvSpPr>
        <p:spPr bwMode="auto">
          <a:xfrm>
            <a:off x="5662613" y="1831975"/>
            <a:ext cx="0" cy="3043238"/>
          </a:xfrm>
          <a:prstGeom prst="line">
            <a:avLst/>
          </a:prstGeom>
          <a:noFill/>
          <a:ln w="25400">
            <a:solidFill>
              <a:srgbClr val="000000"/>
            </a:solidFill>
            <a:round/>
            <a:headEnd/>
            <a:tailEnd/>
          </a:ln>
          <a:effectLst/>
        </p:spPr>
        <p:txBody>
          <a:bodyPr lIns="0" tIns="0" rIns="0" bIns="91440" anchor="ctr">
            <a:spAutoFit/>
          </a:bodyPr>
          <a:lstStyle/>
          <a:p>
            <a:endParaRPr lang="en-CA"/>
          </a:p>
        </p:txBody>
      </p:sp>
      <p:sp>
        <p:nvSpPr>
          <p:cNvPr id="335883" name="Line 11"/>
          <p:cNvSpPr>
            <a:spLocks noChangeShapeType="1"/>
          </p:cNvSpPr>
          <p:nvPr/>
        </p:nvSpPr>
        <p:spPr bwMode="auto">
          <a:xfrm>
            <a:off x="6491288" y="1831975"/>
            <a:ext cx="0" cy="3043238"/>
          </a:xfrm>
          <a:prstGeom prst="line">
            <a:avLst/>
          </a:prstGeom>
          <a:noFill/>
          <a:ln w="25400">
            <a:solidFill>
              <a:srgbClr val="000000"/>
            </a:solidFill>
            <a:round/>
            <a:headEnd/>
            <a:tailEnd/>
          </a:ln>
          <a:effectLst/>
        </p:spPr>
        <p:txBody>
          <a:bodyPr lIns="0" tIns="0" rIns="0" bIns="91440" anchor="ctr">
            <a:spAutoFit/>
          </a:bodyPr>
          <a:lstStyle/>
          <a:p>
            <a:endParaRPr lang="en-CA"/>
          </a:p>
        </p:txBody>
      </p:sp>
      <p:sp>
        <p:nvSpPr>
          <p:cNvPr id="335884" name="Line 12"/>
          <p:cNvSpPr>
            <a:spLocks noChangeShapeType="1"/>
          </p:cNvSpPr>
          <p:nvPr/>
        </p:nvSpPr>
        <p:spPr bwMode="auto">
          <a:xfrm>
            <a:off x="7319963" y="1831975"/>
            <a:ext cx="0" cy="3043238"/>
          </a:xfrm>
          <a:prstGeom prst="line">
            <a:avLst/>
          </a:prstGeom>
          <a:noFill/>
          <a:ln w="25400">
            <a:solidFill>
              <a:srgbClr val="000000"/>
            </a:solidFill>
            <a:round/>
            <a:headEnd/>
            <a:tailEnd/>
          </a:ln>
          <a:effectLst/>
        </p:spPr>
        <p:txBody>
          <a:bodyPr lIns="0" tIns="0" rIns="0" bIns="91440" anchor="ctr">
            <a:spAutoFit/>
          </a:bodyPr>
          <a:lstStyle/>
          <a:p>
            <a:endParaRPr lang="en-CA"/>
          </a:p>
        </p:txBody>
      </p:sp>
      <p:sp>
        <p:nvSpPr>
          <p:cNvPr id="335885" name="Line 13"/>
          <p:cNvSpPr>
            <a:spLocks noChangeShapeType="1"/>
          </p:cNvSpPr>
          <p:nvPr/>
        </p:nvSpPr>
        <p:spPr bwMode="auto">
          <a:xfrm>
            <a:off x="8150225" y="1831975"/>
            <a:ext cx="0" cy="3043238"/>
          </a:xfrm>
          <a:prstGeom prst="line">
            <a:avLst/>
          </a:prstGeom>
          <a:noFill/>
          <a:ln w="25400">
            <a:solidFill>
              <a:srgbClr val="000000"/>
            </a:solidFill>
            <a:round/>
            <a:headEnd/>
            <a:tailEnd/>
          </a:ln>
          <a:effectLst/>
        </p:spPr>
        <p:txBody>
          <a:bodyPr lIns="0" tIns="0" rIns="0" bIns="91440" anchor="ctr">
            <a:spAutoFit/>
          </a:bodyPr>
          <a:lstStyle/>
          <a:p>
            <a:endParaRPr lang="en-CA"/>
          </a:p>
        </p:txBody>
      </p:sp>
      <p:sp>
        <p:nvSpPr>
          <p:cNvPr id="335886" name="Rectangle 14"/>
          <p:cNvSpPr>
            <a:spLocks noChangeArrowheads="1"/>
          </p:cNvSpPr>
          <p:nvPr/>
        </p:nvSpPr>
        <p:spPr bwMode="auto">
          <a:xfrm>
            <a:off x="3368675" y="2655888"/>
            <a:ext cx="628650" cy="244475"/>
          </a:xfrm>
          <a:prstGeom prst="rect">
            <a:avLst/>
          </a:prstGeom>
          <a:solidFill>
            <a:srgbClr val="FFFF99"/>
          </a:solidFill>
          <a:ln w="12700">
            <a:solidFill>
              <a:schemeClr val="bg2"/>
            </a:solidFill>
            <a:miter lim="800000"/>
            <a:headEnd/>
            <a:tailEnd/>
          </a:ln>
          <a:effectLst/>
        </p:spPr>
        <p:txBody>
          <a:bodyPr lIns="0" tIns="0" rIns="0" bIns="91440" anchor="ctr">
            <a:spAutoFit/>
          </a:bodyPr>
          <a:lstStyle/>
          <a:p>
            <a:endParaRPr lang="en-CA"/>
          </a:p>
        </p:txBody>
      </p:sp>
      <p:sp>
        <p:nvSpPr>
          <p:cNvPr id="335887" name="Rectangle 15"/>
          <p:cNvSpPr>
            <a:spLocks noChangeArrowheads="1"/>
          </p:cNvSpPr>
          <p:nvPr/>
        </p:nvSpPr>
        <p:spPr bwMode="auto">
          <a:xfrm>
            <a:off x="3878263" y="2360613"/>
            <a:ext cx="692150" cy="244475"/>
          </a:xfrm>
          <a:prstGeom prst="rect">
            <a:avLst/>
          </a:prstGeom>
          <a:solidFill>
            <a:srgbClr val="FFFF99"/>
          </a:solidFill>
          <a:ln w="12700">
            <a:solidFill>
              <a:schemeClr val="bg2"/>
            </a:solidFill>
            <a:miter lim="800000"/>
            <a:headEnd/>
            <a:tailEnd/>
          </a:ln>
          <a:effectLst/>
        </p:spPr>
        <p:txBody>
          <a:bodyPr lIns="0" tIns="0" rIns="0" bIns="91440" anchor="ctr">
            <a:spAutoFit/>
          </a:bodyPr>
          <a:lstStyle/>
          <a:p>
            <a:endParaRPr lang="en-CA"/>
          </a:p>
        </p:txBody>
      </p:sp>
      <p:sp>
        <p:nvSpPr>
          <p:cNvPr id="335888" name="Rectangle 16"/>
          <p:cNvSpPr>
            <a:spLocks noChangeArrowheads="1"/>
          </p:cNvSpPr>
          <p:nvPr/>
        </p:nvSpPr>
        <p:spPr bwMode="auto">
          <a:xfrm>
            <a:off x="4197350" y="2146300"/>
            <a:ext cx="1266825" cy="179388"/>
          </a:xfrm>
          <a:prstGeom prst="rect">
            <a:avLst/>
          </a:prstGeom>
          <a:solidFill>
            <a:srgbClr val="FFFF99"/>
          </a:solidFill>
          <a:ln w="12700">
            <a:solidFill>
              <a:schemeClr val="bg2"/>
            </a:solidFill>
            <a:miter lim="800000"/>
            <a:headEnd/>
            <a:tailEnd/>
          </a:ln>
          <a:effectLst/>
        </p:spPr>
        <p:txBody>
          <a:bodyPr lIns="0" tIns="0" rIns="0" bIns="91440" anchor="ctr">
            <a:spAutoFit/>
          </a:bodyPr>
          <a:lstStyle/>
          <a:p>
            <a:endParaRPr lang="en-CA"/>
          </a:p>
        </p:txBody>
      </p:sp>
      <p:sp>
        <p:nvSpPr>
          <p:cNvPr id="335889" name="Rectangle 17"/>
          <p:cNvSpPr>
            <a:spLocks noChangeArrowheads="1"/>
          </p:cNvSpPr>
          <p:nvPr/>
        </p:nvSpPr>
        <p:spPr bwMode="auto">
          <a:xfrm>
            <a:off x="5092700" y="1890713"/>
            <a:ext cx="2095500" cy="179387"/>
          </a:xfrm>
          <a:prstGeom prst="rect">
            <a:avLst/>
          </a:prstGeom>
          <a:solidFill>
            <a:srgbClr val="FFFF99"/>
          </a:solidFill>
          <a:ln w="12700">
            <a:solidFill>
              <a:schemeClr val="bg2"/>
            </a:solidFill>
            <a:miter lim="800000"/>
            <a:headEnd/>
            <a:tailEnd/>
          </a:ln>
          <a:effectLst/>
        </p:spPr>
        <p:txBody>
          <a:bodyPr lIns="0" tIns="0" rIns="0" bIns="91440" anchor="ctr">
            <a:spAutoFit/>
          </a:bodyPr>
          <a:lstStyle/>
          <a:p>
            <a:endParaRPr lang="en-CA"/>
          </a:p>
        </p:txBody>
      </p:sp>
      <p:sp>
        <p:nvSpPr>
          <p:cNvPr id="335890" name="Rectangle 18"/>
          <p:cNvSpPr>
            <a:spLocks noChangeArrowheads="1"/>
          </p:cNvSpPr>
          <p:nvPr/>
        </p:nvSpPr>
        <p:spPr bwMode="auto">
          <a:xfrm>
            <a:off x="7324725" y="1851025"/>
            <a:ext cx="1649413" cy="134938"/>
          </a:xfrm>
          <a:prstGeom prst="rect">
            <a:avLst/>
          </a:prstGeom>
          <a:solidFill>
            <a:srgbClr val="FFFF99"/>
          </a:solidFill>
          <a:ln w="12700">
            <a:solidFill>
              <a:schemeClr val="bg2"/>
            </a:solidFill>
            <a:miter lim="800000"/>
            <a:headEnd/>
            <a:tailEnd/>
          </a:ln>
          <a:effectLst/>
        </p:spPr>
        <p:txBody>
          <a:bodyPr lIns="0" tIns="0" rIns="0" bIns="0" anchor="ctr">
            <a:spAutoFit/>
          </a:bodyPr>
          <a:lstStyle/>
          <a:p>
            <a:pPr algn="ctr">
              <a:lnSpc>
                <a:spcPct val="90000"/>
              </a:lnSpc>
              <a:spcBef>
                <a:spcPct val="0"/>
              </a:spcBef>
            </a:pPr>
            <a:r>
              <a:rPr lang="en-US" sz="900" i="0">
                <a:solidFill>
                  <a:srgbClr val="000000"/>
                </a:solidFill>
              </a:rPr>
              <a:t>CLOTH &amp; DEPTH FILTERS</a:t>
            </a:r>
            <a:endParaRPr lang="en-US" sz="2400" b="0" i="0"/>
          </a:p>
        </p:txBody>
      </p:sp>
      <p:sp>
        <p:nvSpPr>
          <p:cNvPr id="335891" name="Rectangle 19"/>
          <p:cNvSpPr>
            <a:spLocks noChangeArrowheads="1"/>
          </p:cNvSpPr>
          <p:nvPr/>
        </p:nvSpPr>
        <p:spPr bwMode="auto">
          <a:xfrm>
            <a:off x="4260850" y="3103563"/>
            <a:ext cx="3821113" cy="180975"/>
          </a:xfrm>
          <a:prstGeom prst="rect">
            <a:avLst/>
          </a:prstGeom>
          <a:solidFill>
            <a:srgbClr val="FFFF99"/>
          </a:solidFill>
          <a:ln w="12700">
            <a:solidFill>
              <a:srgbClr val="000000"/>
            </a:solidFill>
            <a:miter lim="800000"/>
            <a:headEnd/>
            <a:tailEnd/>
          </a:ln>
          <a:effectLst/>
        </p:spPr>
        <p:txBody>
          <a:bodyPr lIns="0" tIns="0" rIns="0" bIns="91440" anchor="ctr">
            <a:spAutoFit/>
          </a:bodyPr>
          <a:lstStyle/>
          <a:p>
            <a:endParaRPr lang="en-CA"/>
          </a:p>
        </p:txBody>
      </p:sp>
      <p:sp>
        <p:nvSpPr>
          <p:cNvPr id="335892" name="Rectangle 20"/>
          <p:cNvSpPr>
            <a:spLocks noChangeArrowheads="1"/>
          </p:cNvSpPr>
          <p:nvPr/>
        </p:nvSpPr>
        <p:spPr bwMode="auto">
          <a:xfrm>
            <a:off x="4197350" y="4635500"/>
            <a:ext cx="1649413" cy="180975"/>
          </a:xfrm>
          <a:prstGeom prst="rect">
            <a:avLst/>
          </a:prstGeom>
          <a:solidFill>
            <a:srgbClr val="FFFF99"/>
          </a:solidFill>
          <a:ln w="12700">
            <a:solidFill>
              <a:srgbClr val="000000"/>
            </a:solidFill>
            <a:miter lim="800000"/>
            <a:headEnd/>
            <a:tailEnd/>
          </a:ln>
          <a:effectLst/>
        </p:spPr>
        <p:txBody>
          <a:bodyPr lIns="0" tIns="0" rIns="0" bIns="91440" anchor="ctr">
            <a:spAutoFit/>
          </a:bodyPr>
          <a:lstStyle/>
          <a:p>
            <a:endParaRPr lang="en-CA"/>
          </a:p>
        </p:txBody>
      </p:sp>
      <p:sp>
        <p:nvSpPr>
          <p:cNvPr id="335893" name="Rectangle 21"/>
          <p:cNvSpPr>
            <a:spLocks noChangeArrowheads="1"/>
          </p:cNvSpPr>
          <p:nvPr/>
        </p:nvSpPr>
        <p:spPr bwMode="auto">
          <a:xfrm>
            <a:off x="3368675" y="4379913"/>
            <a:ext cx="500063" cy="244475"/>
          </a:xfrm>
          <a:prstGeom prst="rect">
            <a:avLst/>
          </a:prstGeom>
          <a:solidFill>
            <a:srgbClr val="FFFF99"/>
          </a:solidFill>
          <a:ln w="12700">
            <a:solidFill>
              <a:srgbClr val="000000"/>
            </a:solidFill>
            <a:miter lim="800000"/>
            <a:headEnd/>
            <a:tailEnd/>
          </a:ln>
          <a:effectLst/>
        </p:spPr>
        <p:txBody>
          <a:bodyPr lIns="0" tIns="0" rIns="0" bIns="91440" anchor="ctr">
            <a:spAutoFit/>
          </a:bodyPr>
          <a:lstStyle/>
          <a:p>
            <a:endParaRPr lang="en-CA"/>
          </a:p>
        </p:txBody>
      </p:sp>
      <p:sp>
        <p:nvSpPr>
          <p:cNvPr id="335894" name="Rectangle 22"/>
          <p:cNvSpPr>
            <a:spLocks noChangeArrowheads="1"/>
          </p:cNvSpPr>
          <p:nvPr/>
        </p:nvSpPr>
        <p:spPr bwMode="auto">
          <a:xfrm>
            <a:off x="3432175" y="3357563"/>
            <a:ext cx="755650" cy="182562"/>
          </a:xfrm>
          <a:prstGeom prst="rect">
            <a:avLst/>
          </a:prstGeom>
          <a:solidFill>
            <a:srgbClr val="FFFF99"/>
          </a:solidFill>
          <a:ln w="12700">
            <a:solidFill>
              <a:srgbClr val="000000"/>
            </a:solidFill>
            <a:miter lim="800000"/>
            <a:headEnd/>
            <a:tailEnd/>
          </a:ln>
          <a:effectLst/>
        </p:spPr>
        <p:txBody>
          <a:bodyPr lIns="0" tIns="0" rIns="0" bIns="91440" anchor="ctr">
            <a:spAutoFit/>
          </a:bodyPr>
          <a:lstStyle/>
          <a:p>
            <a:endParaRPr lang="en-CA"/>
          </a:p>
        </p:txBody>
      </p:sp>
      <p:sp>
        <p:nvSpPr>
          <p:cNvPr id="335895" name="Rectangle 23"/>
          <p:cNvSpPr>
            <a:spLocks noChangeArrowheads="1"/>
          </p:cNvSpPr>
          <p:nvPr/>
        </p:nvSpPr>
        <p:spPr bwMode="auto">
          <a:xfrm>
            <a:off x="3367088" y="3606800"/>
            <a:ext cx="1371600" cy="187325"/>
          </a:xfrm>
          <a:prstGeom prst="rect">
            <a:avLst/>
          </a:prstGeom>
          <a:solidFill>
            <a:srgbClr val="FFFF99"/>
          </a:solidFill>
          <a:ln w="12700">
            <a:solidFill>
              <a:srgbClr val="000000"/>
            </a:solidFill>
            <a:miter lim="800000"/>
            <a:headEnd/>
            <a:tailEnd/>
          </a:ln>
          <a:effectLst/>
        </p:spPr>
        <p:txBody>
          <a:bodyPr lIns="0" tIns="0" rIns="0" bIns="91440" anchor="ctr">
            <a:spAutoFit/>
          </a:bodyPr>
          <a:lstStyle/>
          <a:p>
            <a:endParaRPr lang="en-CA"/>
          </a:p>
        </p:txBody>
      </p:sp>
      <p:sp>
        <p:nvSpPr>
          <p:cNvPr id="335896" name="Rectangle 24"/>
          <p:cNvSpPr>
            <a:spLocks noChangeArrowheads="1"/>
          </p:cNvSpPr>
          <p:nvPr/>
        </p:nvSpPr>
        <p:spPr bwMode="auto">
          <a:xfrm>
            <a:off x="7716838" y="4521200"/>
            <a:ext cx="431800" cy="328613"/>
          </a:xfrm>
          <a:prstGeom prst="rect">
            <a:avLst/>
          </a:prstGeom>
          <a:solidFill>
            <a:srgbClr val="FFFF99"/>
          </a:solidFill>
          <a:ln w="12700">
            <a:solidFill>
              <a:srgbClr val="000000"/>
            </a:solidFill>
            <a:miter lim="800000"/>
            <a:headEnd/>
            <a:tailEnd/>
          </a:ln>
          <a:effectLst/>
        </p:spPr>
        <p:txBody>
          <a:bodyPr lIns="0" tIns="0" rIns="0" bIns="91440" anchor="ctr">
            <a:spAutoFit/>
          </a:bodyPr>
          <a:lstStyle/>
          <a:p>
            <a:endParaRPr lang="en-CA"/>
          </a:p>
        </p:txBody>
      </p:sp>
      <p:sp>
        <p:nvSpPr>
          <p:cNvPr id="335897" name="Rectangle 25"/>
          <p:cNvSpPr>
            <a:spLocks noChangeArrowheads="1"/>
          </p:cNvSpPr>
          <p:nvPr/>
        </p:nvSpPr>
        <p:spPr bwMode="auto">
          <a:xfrm>
            <a:off x="8156575" y="4187825"/>
            <a:ext cx="817563" cy="180975"/>
          </a:xfrm>
          <a:prstGeom prst="rect">
            <a:avLst/>
          </a:prstGeom>
          <a:solidFill>
            <a:srgbClr val="FFFF99"/>
          </a:solidFill>
          <a:ln w="12700">
            <a:solidFill>
              <a:srgbClr val="000000"/>
            </a:solidFill>
            <a:miter lim="800000"/>
            <a:headEnd/>
            <a:tailEnd/>
          </a:ln>
          <a:effectLst/>
        </p:spPr>
        <p:txBody>
          <a:bodyPr lIns="0" tIns="0" rIns="0" bIns="91440" anchor="ctr">
            <a:spAutoFit/>
          </a:bodyPr>
          <a:lstStyle/>
          <a:p>
            <a:endParaRPr lang="en-CA"/>
          </a:p>
        </p:txBody>
      </p:sp>
      <p:sp>
        <p:nvSpPr>
          <p:cNvPr id="335898" name="Rectangle 26"/>
          <p:cNvSpPr>
            <a:spLocks noChangeArrowheads="1"/>
          </p:cNvSpPr>
          <p:nvPr/>
        </p:nvSpPr>
        <p:spPr bwMode="auto">
          <a:xfrm>
            <a:off x="3751263" y="4059238"/>
            <a:ext cx="563562" cy="246062"/>
          </a:xfrm>
          <a:prstGeom prst="rect">
            <a:avLst/>
          </a:prstGeom>
          <a:solidFill>
            <a:srgbClr val="FFFF99"/>
          </a:solidFill>
          <a:ln w="12700">
            <a:solidFill>
              <a:srgbClr val="000000"/>
            </a:solidFill>
            <a:miter lim="800000"/>
            <a:headEnd/>
            <a:tailEnd/>
          </a:ln>
          <a:effectLst/>
        </p:spPr>
        <p:txBody>
          <a:bodyPr lIns="0" tIns="0" rIns="0" bIns="91440" anchor="ctr">
            <a:spAutoFit/>
          </a:bodyPr>
          <a:lstStyle/>
          <a:p>
            <a:endParaRPr lang="en-CA"/>
          </a:p>
        </p:txBody>
      </p:sp>
      <p:sp>
        <p:nvSpPr>
          <p:cNvPr id="335899" name="Rectangle 27"/>
          <p:cNvSpPr>
            <a:spLocks noChangeArrowheads="1"/>
          </p:cNvSpPr>
          <p:nvPr/>
        </p:nvSpPr>
        <p:spPr bwMode="auto">
          <a:xfrm>
            <a:off x="5156200" y="3421063"/>
            <a:ext cx="1138238" cy="182562"/>
          </a:xfrm>
          <a:prstGeom prst="rect">
            <a:avLst/>
          </a:prstGeom>
          <a:solidFill>
            <a:srgbClr val="FFFF99"/>
          </a:solidFill>
          <a:ln w="12700">
            <a:solidFill>
              <a:srgbClr val="000000"/>
            </a:solidFill>
            <a:miter lim="800000"/>
            <a:headEnd/>
            <a:tailEnd/>
          </a:ln>
          <a:effectLst/>
        </p:spPr>
        <p:txBody>
          <a:bodyPr lIns="0" tIns="0" rIns="0" bIns="91440" anchor="ctr">
            <a:spAutoFit/>
          </a:bodyPr>
          <a:lstStyle/>
          <a:p>
            <a:endParaRPr lang="en-CA"/>
          </a:p>
        </p:txBody>
      </p:sp>
      <p:sp>
        <p:nvSpPr>
          <p:cNvPr id="335900" name="Rectangle 28"/>
          <p:cNvSpPr>
            <a:spLocks noChangeArrowheads="1"/>
          </p:cNvSpPr>
          <p:nvPr/>
        </p:nvSpPr>
        <p:spPr bwMode="auto">
          <a:xfrm>
            <a:off x="4773613" y="3676650"/>
            <a:ext cx="754062" cy="246063"/>
          </a:xfrm>
          <a:prstGeom prst="rect">
            <a:avLst/>
          </a:prstGeom>
          <a:solidFill>
            <a:srgbClr val="FFFF99"/>
          </a:solidFill>
          <a:ln w="12700">
            <a:solidFill>
              <a:srgbClr val="000000"/>
            </a:solidFill>
            <a:miter lim="800000"/>
            <a:headEnd/>
            <a:tailEnd/>
          </a:ln>
          <a:effectLst/>
        </p:spPr>
        <p:txBody>
          <a:bodyPr lIns="0" tIns="0" rIns="0" bIns="91440" anchor="ctr">
            <a:spAutoFit/>
          </a:bodyPr>
          <a:lstStyle/>
          <a:p>
            <a:endParaRPr lang="en-CA"/>
          </a:p>
        </p:txBody>
      </p:sp>
      <p:sp>
        <p:nvSpPr>
          <p:cNvPr id="335901" name="Rectangle 29"/>
          <p:cNvSpPr>
            <a:spLocks noChangeArrowheads="1"/>
          </p:cNvSpPr>
          <p:nvPr/>
        </p:nvSpPr>
        <p:spPr bwMode="auto">
          <a:xfrm>
            <a:off x="5730875" y="3805238"/>
            <a:ext cx="1520825" cy="180975"/>
          </a:xfrm>
          <a:prstGeom prst="rect">
            <a:avLst/>
          </a:prstGeom>
          <a:solidFill>
            <a:srgbClr val="FFFF99"/>
          </a:solidFill>
          <a:ln w="12700">
            <a:solidFill>
              <a:srgbClr val="000000"/>
            </a:solidFill>
            <a:miter lim="800000"/>
            <a:headEnd/>
            <a:tailEnd/>
          </a:ln>
          <a:effectLst/>
        </p:spPr>
        <p:txBody>
          <a:bodyPr lIns="0" tIns="0" rIns="0" bIns="91440" anchor="ctr">
            <a:spAutoFit/>
          </a:bodyPr>
          <a:lstStyle/>
          <a:p>
            <a:endParaRPr lang="en-CA"/>
          </a:p>
        </p:txBody>
      </p:sp>
      <p:sp>
        <p:nvSpPr>
          <p:cNvPr id="335902" name="Rectangle 30"/>
          <p:cNvSpPr>
            <a:spLocks noChangeArrowheads="1"/>
          </p:cNvSpPr>
          <p:nvPr/>
        </p:nvSpPr>
        <p:spPr bwMode="auto">
          <a:xfrm>
            <a:off x="4965700" y="3995738"/>
            <a:ext cx="688975" cy="309562"/>
          </a:xfrm>
          <a:prstGeom prst="rect">
            <a:avLst/>
          </a:prstGeom>
          <a:solidFill>
            <a:srgbClr val="FFFF99"/>
          </a:solidFill>
          <a:ln w="12700">
            <a:solidFill>
              <a:srgbClr val="000000"/>
            </a:solidFill>
            <a:miter lim="800000"/>
            <a:headEnd/>
            <a:tailEnd/>
          </a:ln>
          <a:effectLst/>
        </p:spPr>
        <p:txBody>
          <a:bodyPr lIns="0" tIns="0" rIns="0" bIns="91440" anchor="ctr">
            <a:spAutoFit/>
          </a:bodyPr>
          <a:lstStyle/>
          <a:p>
            <a:endParaRPr lang="en-CA"/>
          </a:p>
        </p:txBody>
      </p:sp>
      <p:sp>
        <p:nvSpPr>
          <p:cNvPr id="335903" name="Rectangle 31"/>
          <p:cNvSpPr>
            <a:spLocks noChangeArrowheads="1"/>
          </p:cNvSpPr>
          <p:nvPr/>
        </p:nvSpPr>
        <p:spPr bwMode="auto">
          <a:xfrm>
            <a:off x="5857875" y="4178300"/>
            <a:ext cx="1649413" cy="136525"/>
          </a:xfrm>
          <a:prstGeom prst="rect">
            <a:avLst/>
          </a:prstGeom>
          <a:solidFill>
            <a:srgbClr val="FFFF99"/>
          </a:solidFill>
          <a:ln w="12700">
            <a:solidFill>
              <a:srgbClr val="000000"/>
            </a:solidFill>
            <a:miter lim="800000"/>
            <a:headEnd/>
            <a:tailEnd/>
          </a:ln>
          <a:effectLst/>
        </p:spPr>
        <p:txBody>
          <a:bodyPr lIns="0" tIns="0" rIns="0" bIns="91440" anchor="ctr">
            <a:spAutoFit/>
          </a:bodyPr>
          <a:lstStyle/>
          <a:p>
            <a:endParaRPr lang="en-CA"/>
          </a:p>
        </p:txBody>
      </p:sp>
      <p:sp>
        <p:nvSpPr>
          <p:cNvPr id="335904" name="Line 32"/>
          <p:cNvSpPr>
            <a:spLocks noChangeShapeType="1"/>
          </p:cNvSpPr>
          <p:nvPr/>
        </p:nvSpPr>
        <p:spPr bwMode="auto">
          <a:xfrm flipH="1">
            <a:off x="1703388" y="2970213"/>
            <a:ext cx="1597025" cy="0"/>
          </a:xfrm>
          <a:prstGeom prst="line">
            <a:avLst/>
          </a:prstGeom>
          <a:noFill/>
          <a:ln w="12700">
            <a:solidFill>
              <a:srgbClr val="000000"/>
            </a:solidFill>
            <a:round/>
            <a:headEnd/>
            <a:tailEnd/>
          </a:ln>
          <a:effectLst/>
        </p:spPr>
        <p:txBody>
          <a:bodyPr lIns="0" tIns="0" rIns="0" bIns="91440" anchor="ctr">
            <a:spAutoFit/>
          </a:bodyPr>
          <a:lstStyle/>
          <a:p>
            <a:endParaRPr lang="en-CA"/>
          </a:p>
        </p:txBody>
      </p:sp>
      <p:sp>
        <p:nvSpPr>
          <p:cNvPr id="335905" name="Rectangle 33"/>
          <p:cNvSpPr>
            <a:spLocks noChangeArrowheads="1"/>
          </p:cNvSpPr>
          <p:nvPr/>
        </p:nvSpPr>
        <p:spPr bwMode="auto">
          <a:xfrm>
            <a:off x="1704975" y="1597025"/>
            <a:ext cx="7273925" cy="336550"/>
          </a:xfrm>
          <a:prstGeom prst="rect">
            <a:avLst/>
          </a:prstGeom>
          <a:noFill/>
          <a:ln w="12700">
            <a:noFill/>
            <a:miter lim="800000"/>
            <a:headEnd/>
            <a:tailEnd/>
          </a:ln>
          <a:effectLst/>
        </p:spPr>
        <p:txBody>
          <a:bodyPr lIns="0" tIns="0" rIns="0" bIns="91440">
            <a:spAutoFit/>
          </a:bodyPr>
          <a:lstStyle/>
          <a:p>
            <a:pPr algn="ctr"/>
            <a:r>
              <a:rPr lang="en-US" altLang="en-US" sz="1600" i="0">
                <a:effectLst>
                  <a:outerShdw blurRad="38100" dist="38100" dir="2700000" algn="tl">
                    <a:srgbClr val="000000"/>
                  </a:outerShdw>
                </a:effectLst>
              </a:rPr>
              <a:t>R A N G E S   O F   F I L T R A T I O N   P R O C E S S E S</a:t>
            </a:r>
          </a:p>
        </p:txBody>
      </p:sp>
      <p:sp>
        <p:nvSpPr>
          <p:cNvPr id="335906" name="Rectangle 34"/>
          <p:cNvSpPr>
            <a:spLocks noChangeArrowheads="1"/>
          </p:cNvSpPr>
          <p:nvPr/>
        </p:nvSpPr>
        <p:spPr bwMode="auto">
          <a:xfrm>
            <a:off x="1385888" y="2141538"/>
            <a:ext cx="2166937" cy="860425"/>
          </a:xfrm>
          <a:prstGeom prst="rect">
            <a:avLst/>
          </a:prstGeom>
          <a:noFill/>
          <a:ln w="12700">
            <a:noFill/>
            <a:miter lim="800000"/>
            <a:headEnd/>
            <a:tailEnd/>
          </a:ln>
          <a:effectLst/>
        </p:spPr>
        <p:txBody>
          <a:bodyPr lIns="0" tIns="0" rIns="0" bIns="91440">
            <a:spAutoFit/>
          </a:bodyPr>
          <a:lstStyle/>
          <a:p>
            <a:pPr algn="ctr">
              <a:lnSpc>
                <a:spcPct val="65000"/>
              </a:lnSpc>
            </a:pPr>
            <a:r>
              <a:rPr lang="en-US" altLang="en-US" sz="1800" i="0" dirty="0">
                <a:effectLst>
                  <a:outerShdw blurRad="38100" dist="38100" dir="2700000" algn="tl">
                    <a:srgbClr val="000000"/>
                  </a:outerShdw>
                </a:effectLst>
              </a:rPr>
              <a:t>MEMBRANE</a:t>
            </a:r>
          </a:p>
          <a:p>
            <a:pPr algn="ctr">
              <a:lnSpc>
                <a:spcPct val="65000"/>
              </a:lnSpc>
            </a:pPr>
            <a:r>
              <a:rPr lang="en-US" altLang="en-US" sz="1800" i="0" dirty="0">
                <a:effectLst>
                  <a:outerShdw blurRad="38100" dist="38100" dir="2700000" algn="tl">
                    <a:srgbClr val="000000"/>
                  </a:outerShdw>
                </a:effectLst>
              </a:rPr>
              <a:t>TYPE</a:t>
            </a:r>
          </a:p>
          <a:p>
            <a:pPr algn="ctr">
              <a:spcBef>
                <a:spcPct val="0"/>
              </a:spcBef>
            </a:pPr>
            <a:endParaRPr lang="en-US" altLang="en-US" sz="1800" i="0" dirty="0">
              <a:effectLst>
                <a:outerShdw blurRad="38100" dist="38100" dir="2700000" algn="tl">
                  <a:srgbClr val="000000"/>
                </a:outerShdw>
              </a:effectLst>
            </a:endParaRPr>
          </a:p>
        </p:txBody>
      </p:sp>
      <p:sp>
        <p:nvSpPr>
          <p:cNvPr id="335907" name="Rectangle 35"/>
          <p:cNvSpPr>
            <a:spLocks noChangeArrowheads="1"/>
          </p:cNvSpPr>
          <p:nvPr/>
        </p:nvSpPr>
        <p:spPr bwMode="auto">
          <a:xfrm>
            <a:off x="1428750" y="3546475"/>
            <a:ext cx="2166938" cy="1057275"/>
          </a:xfrm>
          <a:prstGeom prst="rect">
            <a:avLst/>
          </a:prstGeom>
          <a:noFill/>
          <a:ln w="12700">
            <a:noFill/>
            <a:miter lim="800000"/>
            <a:headEnd/>
            <a:tailEnd/>
          </a:ln>
          <a:effectLst/>
        </p:spPr>
        <p:txBody>
          <a:bodyPr lIns="0" tIns="0" rIns="0" bIns="91440">
            <a:spAutoFit/>
          </a:bodyPr>
          <a:lstStyle/>
          <a:p>
            <a:pPr algn="ctr">
              <a:lnSpc>
                <a:spcPct val="65000"/>
              </a:lnSpc>
            </a:pPr>
            <a:r>
              <a:rPr lang="en-US" altLang="en-US" sz="1600" i="0">
                <a:effectLst>
                  <a:outerShdw blurRad="38100" dist="38100" dir="2700000" algn="tl">
                    <a:srgbClr val="000000"/>
                  </a:outerShdw>
                </a:effectLst>
              </a:rPr>
              <a:t>RELATIVE SIZE</a:t>
            </a:r>
          </a:p>
          <a:p>
            <a:pPr algn="ctr">
              <a:lnSpc>
                <a:spcPct val="65000"/>
              </a:lnSpc>
            </a:pPr>
            <a:r>
              <a:rPr lang="en-US" altLang="en-US" sz="1600" i="0">
                <a:effectLst>
                  <a:outerShdw blurRad="38100" dist="38100" dir="2700000" algn="tl">
                    <a:srgbClr val="000000"/>
                  </a:outerShdw>
                </a:effectLst>
              </a:rPr>
              <a:t>OF COMMON </a:t>
            </a:r>
          </a:p>
          <a:p>
            <a:pPr algn="ctr">
              <a:lnSpc>
                <a:spcPct val="65000"/>
              </a:lnSpc>
            </a:pPr>
            <a:r>
              <a:rPr lang="en-US" altLang="en-US" sz="1600" i="0">
                <a:effectLst>
                  <a:outerShdw blurRad="38100" dist="38100" dir="2700000" algn="tl">
                    <a:srgbClr val="000000"/>
                  </a:outerShdw>
                </a:effectLst>
              </a:rPr>
              <a:t>MATERIALS</a:t>
            </a:r>
          </a:p>
          <a:p>
            <a:pPr algn="ctr">
              <a:spcBef>
                <a:spcPct val="0"/>
              </a:spcBef>
            </a:pPr>
            <a:endParaRPr lang="en-US" altLang="en-US" sz="1600" i="0">
              <a:effectLst>
                <a:outerShdw blurRad="38100" dist="38100" dir="2700000" algn="tl">
                  <a:srgbClr val="000000"/>
                </a:outerShdw>
              </a:effectLst>
            </a:endParaRPr>
          </a:p>
        </p:txBody>
      </p:sp>
      <p:sp>
        <p:nvSpPr>
          <p:cNvPr id="335908" name="Rectangle 36"/>
          <p:cNvSpPr>
            <a:spLocks noChangeArrowheads="1"/>
          </p:cNvSpPr>
          <p:nvPr/>
        </p:nvSpPr>
        <p:spPr bwMode="auto">
          <a:xfrm>
            <a:off x="3305175" y="2668588"/>
            <a:ext cx="750888" cy="244475"/>
          </a:xfrm>
          <a:prstGeom prst="rect">
            <a:avLst/>
          </a:prstGeom>
          <a:noFill/>
          <a:ln w="12700">
            <a:noFill/>
            <a:miter lim="800000"/>
            <a:headEnd/>
            <a:tailEnd/>
          </a:ln>
          <a:effectLst/>
        </p:spPr>
        <p:txBody>
          <a:bodyPr lIns="0" tIns="0" rIns="0" bIns="0">
            <a:spAutoFit/>
          </a:bodyPr>
          <a:lstStyle/>
          <a:p>
            <a:pPr algn="ctr">
              <a:lnSpc>
                <a:spcPct val="90000"/>
              </a:lnSpc>
              <a:spcBef>
                <a:spcPct val="0"/>
              </a:spcBef>
            </a:pPr>
            <a:r>
              <a:rPr lang="en-US" altLang="en-US" sz="900" i="0">
                <a:solidFill>
                  <a:srgbClr val="000000"/>
                </a:solidFill>
              </a:rPr>
              <a:t>REVERSE</a:t>
            </a:r>
          </a:p>
          <a:p>
            <a:pPr algn="ctr">
              <a:lnSpc>
                <a:spcPct val="90000"/>
              </a:lnSpc>
              <a:spcBef>
                <a:spcPct val="0"/>
              </a:spcBef>
            </a:pPr>
            <a:r>
              <a:rPr lang="en-US" altLang="en-US" sz="900" i="0">
                <a:solidFill>
                  <a:srgbClr val="000000"/>
                </a:solidFill>
              </a:rPr>
              <a:t>OSMOSIS</a:t>
            </a:r>
          </a:p>
        </p:txBody>
      </p:sp>
      <p:sp>
        <p:nvSpPr>
          <p:cNvPr id="335909" name="Rectangle 37"/>
          <p:cNvSpPr>
            <a:spLocks noChangeArrowheads="1"/>
          </p:cNvSpPr>
          <p:nvPr/>
        </p:nvSpPr>
        <p:spPr bwMode="auto">
          <a:xfrm>
            <a:off x="3556000" y="2376488"/>
            <a:ext cx="1338263" cy="311150"/>
          </a:xfrm>
          <a:prstGeom prst="rect">
            <a:avLst/>
          </a:prstGeom>
          <a:noFill/>
          <a:ln w="12700">
            <a:noFill/>
            <a:miter lim="800000"/>
            <a:headEnd/>
            <a:tailEnd/>
          </a:ln>
          <a:effectLst/>
        </p:spPr>
        <p:txBody>
          <a:bodyPr lIns="0" tIns="0" rIns="0" bIns="91440">
            <a:spAutoFit/>
          </a:bodyPr>
          <a:lstStyle/>
          <a:p>
            <a:pPr algn="ctr">
              <a:lnSpc>
                <a:spcPct val="90000"/>
              </a:lnSpc>
              <a:spcBef>
                <a:spcPct val="0"/>
              </a:spcBef>
            </a:pPr>
            <a:r>
              <a:rPr lang="en-US" altLang="en-US" sz="800" i="0">
                <a:solidFill>
                  <a:srgbClr val="000000"/>
                </a:solidFill>
              </a:rPr>
              <a:t>NANO-</a:t>
            </a:r>
          </a:p>
          <a:p>
            <a:pPr algn="ctr">
              <a:lnSpc>
                <a:spcPct val="90000"/>
              </a:lnSpc>
              <a:spcBef>
                <a:spcPct val="0"/>
              </a:spcBef>
            </a:pPr>
            <a:r>
              <a:rPr lang="en-US" altLang="en-US" sz="800" i="0">
                <a:solidFill>
                  <a:srgbClr val="000000"/>
                </a:solidFill>
              </a:rPr>
              <a:t>FILTRATION</a:t>
            </a:r>
          </a:p>
        </p:txBody>
      </p:sp>
      <p:sp>
        <p:nvSpPr>
          <p:cNvPr id="335910" name="Rectangle 38"/>
          <p:cNvSpPr>
            <a:spLocks noChangeArrowheads="1"/>
          </p:cNvSpPr>
          <p:nvPr/>
        </p:nvSpPr>
        <p:spPr bwMode="auto">
          <a:xfrm>
            <a:off x="4130675" y="2181225"/>
            <a:ext cx="1401763" cy="122238"/>
          </a:xfrm>
          <a:prstGeom prst="rect">
            <a:avLst/>
          </a:prstGeom>
          <a:noFill/>
          <a:ln w="12700">
            <a:noFill/>
            <a:miter lim="800000"/>
            <a:headEnd/>
            <a:tailEnd/>
          </a:ln>
          <a:effectLst/>
        </p:spPr>
        <p:txBody>
          <a:bodyPr lIns="0" tIns="0" rIns="0" bIns="0">
            <a:spAutoFit/>
          </a:bodyPr>
          <a:lstStyle/>
          <a:p>
            <a:pPr algn="ctr">
              <a:lnSpc>
                <a:spcPct val="90000"/>
              </a:lnSpc>
              <a:spcBef>
                <a:spcPct val="0"/>
              </a:spcBef>
            </a:pPr>
            <a:r>
              <a:rPr lang="en-US" altLang="en-US" sz="900" i="0">
                <a:solidFill>
                  <a:srgbClr val="000000"/>
                </a:solidFill>
              </a:rPr>
              <a:t>ULTRAFILTRATION</a:t>
            </a:r>
          </a:p>
        </p:txBody>
      </p:sp>
      <p:sp>
        <p:nvSpPr>
          <p:cNvPr id="335911" name="Rectangle 39"/>
          <p:cNvSpPr>
            <a:spLocks noChangeArrowheads="1"/>
          </p:cNvSpPr>
          <p:nvPr/>
        </p:nvSpPr>
        <p:spPr bwMode="auto">
          <a:xfrm>
            <a:off x="5343525" y="1925638"/>
            <a:ext cx="1655763" cy="122237"/>
          </a:xfrm>
          <a:prstGeom prst="rect">
            <a:avLst/>
          </a:prstGeom>
          <a:noFill/>
          <a:ln w="12700">
            <a:noFill/>
            <a:miter lim="800000"/>
            <a:headEnd/>
            <a:tailEnd/>
          </a:ln>
          <a:effectLst/>
        </p:spPr>
        <p:txBody>
          <a:bodyPr lIns="0" tIns="0" rIns="0" bIns="0">
            <a:spAutoFit/>
          </a:bodyPr>
          <a:lstStyle/>
          <a:p>
            <a:pPr algn="ctr">
              <a:lnSpc>
                <a:spcPct val="90000"/>
              </a:lnSpc>
              <a:spcBef>
                <a:spcPct val="0"/>
              </a:spcBef>
            </a:pPr>
            <a:r>
              <a:rPr lang="en-US" altLang="en-US" sz="900" i="0">
                <a:solidFill>
                  <a:srgbClr val="000000"/>
                </a:solidFill>
              </a:rPr>
              <a:t>MICROFILTRATION</a:t>
            </a:r>
          </a:p>
        </p:txBody>
      </p:sp>
      <p:sp>
        <p:nvSpPr>
          <p:cNvPr id="335912" name="Rectangle 40"/>
          <p:cNvSpPr>
            <a:spLocks noChangeArrowheads="1"/>
          </p:cNvSpPr>
          <p:nvPr/>
        </p:nvSpPr>
        <p:spPr bwMode="auto">
          <a:xfrm>
            <a:off x="7581900" y="2209800"/>
            <a:ext cx="1392238" cy="179388"/>
          </a:xfrm>
          <a:prstGeom prst="rect">
            <a:avLst/>
          </a:prstGeom>
          <a:solidFill>
            <a:srgbClr val="FFFF99"/>
          </a:solidFill>
          <a:ln w="12700">
            <a:solidFill>
              <a:srgbClr val="000000"/>
            </a:solidFill>
            <a:miter lim="800000"/>
            <a:headEnd/>
            <a:tailEnd/>
          </a:ln>
          <a:effectLst/>
        </p:spPr>
        <p:txBody>
          <a:bodyPr lIns="0" tIns="0" rIns="0" bIns="91440" anchor="ctr">
            <a:spAutoFit/>
          </a:bodyPr>
          <a:lstStyle/>
          <a:p>
            <a:endParaRPr lang="en-CA"/>
          </a:p>
        </p:txBody>
      </p:sp>
      <p:sp>
        <p:nvSpPr>
          <p:cNvPr id="335913" name="Rectangle 41"/>
          <p:cNvSpPr>
            <a:spLocks noChangeArrowheads="1"/>
          </p:cNvSpPr>
          <p:nvPr/>
        </p:nvSpPr>
        <p:spPr bwMode="auto">
          <a:xfrm>
            <a:off x="7450138" y="2249488"/>
            <a:ext cx="1657350" cy="122237"/>
          </a:xfrm>
          <a:prstGeom prst="rect">
            <a:avLst/>
          </a:prstGeom>
          <a:noFill/>
          <a:ln w="12700">
            <a:noFill/>
            <a:miter lim="800000"/>
            <a:headEnd/>
            <a:tailEnd/>
          </a:ln>
          <a:effectLst/>
        </p:spPr>
        <p:txBody>
          <a:bodyPr lIns="0" tIns="0" rIns="0" bIns="0">
            <a:spAutoFit/>
          </a:bodyPr>
          <a:lstStyle/>
          <a:p>
            <a:pPr algn="ctr">
              <a:lnSpc>
                <a:spcPct val="90000"/>
              </a:lnSpc>
              <a:spcBef>
                <a:spcPct val="0"/>
              </a:spcBef>
            </a:pPr>
            <a:r>
              <a:rPr lang="en-US" altLang="en-US" sz="900" i="0">
                <a:solidFill>
                  <a:srgbClr val="000000"/>
                </a:solidFill>
              </a:rPr>
              <a:t>SCREENS &amp; STRAINERS</a:t>
            </a:r>
          </a:p>
        </p:txBody>
      </p:sp>
      <p:sp>
        <p:nvSpPr>
          <p:cNvPr id="335914" name="Rectangle 42"/>
          <p:cNvSpPr>
            <a:spLocks noChangeArrowheads="1"/>
          </p:cNvSpPr>
          <p:nvPr/>
        </p:nvSpPr>
        <p:spPr bwMode="auto">
          <a:xfrm>
            <a:off x="5407025" y="3138488"/>
            <a:ext cx="1657350" cy="228600"/>
          </a:xfrm>
          <a:prstGeom prst="rect">
            <a:avLst/>
          </a:prstGeom>
          <a:noFill/>
          <a:ln w="12700">
            <a:noFill/>
            <a:miter lim="800000"/>
            <a:headEnd/>
            <a:tailEnd/>
          </a:ln>
          <a:effectLst/>
        </p:spPr>
        <p:txBody>
          <a:bodyPr lIns="0" tIns="0" rIns="0" bIns="91440">
            <a:spAutoFit/>
          </a:bodyPr>
          <a:lstStyle/>
          <a:p>
            <a:pPr algn="ctr">
              <a:lnSpc>
                <a:spcPct val="90000"/>
              </a:lnSpc>
              <a:spcBef>
                <a:spcPct val="0"/>
              </a:spcBef>
            </a:pPr>
            <a:r>
              <a:rPr lang="en-US" altLang="en-US" sz="1000" i="0">
                <a:solidFill>
                  <a:srgbClr val="000000"/>
                </a:solidFill>
              </a:rPr>
              <a:t>LATEX EMULSIONS</a:t>
            </a:r>
          </a:p>
        </p:txBody>
      </p:sp>
      <p:sp>
        <p:nvSpPr>
          <p:cNvPr id="335915" name="Rectangle 43"/>
          <p:cNvSpPr>
            <a:spLocks noChangeArrowheads="1"/>
          </p:cNvSpPr>
          <p:nvPr/>
        </p:nvSpPr>
        <p:spPr bwMode="auto">
          <a:xfrm>
            <a:off x="3178175" y="3389313"/>
            <a:ext cx="1273175" cy="214312"/>
          </a:xfrm>
          <a:prstGeom prst="rect">
            <a:avLst/>
          </a:prstGeom>
          <a:noFill/>
          <a:ln w="12700">
            <a:noFill/>
            <a:miter lim="800000"/>
            <a:headEnd/>
            <a:tailEnd/>
          </a:ln>
          <a:effectLst/>
        </p:spPr>
        <p:txBody>
          <a:bodyPr lIns="0" tIns="0" rIns="0" bIns="91440">
            <a:spAutoFit/>
          </a:bodyPr>
          <a:lstStyle/>
          <a:p>
            <a:pPr algn="ctr">
              <a:lnSpc>
                <a:spcPct val="90000"/>
              </a:lnSpc>
              <a:spcBef>
                <a:spcPct val="0"/>
              </a:spcBef>
            </a:pPr>
            <a:r>
              <a:rPr lang="en-US" altLang="en-US" sz="900" i="0">
                <a:solidFill>
                  <a:srgbClr val="000000"/>
                </a:solidFill>
              </a:rPr>
              <a:t>METAL IONS</a:t>
            </a:r>
          </a:p>
        </p:txBody>
      </p:sp>
      <p:sp>
        <p:nvSpPr>
          <p:cNvPr id="335916" name="Rectangle 44"/>
          <p:cNvSpPr>
            <a:spLocks noChangeArrowheads="1"/>
          </p:cNvSpPr>
          <p:nvPr/>
        </p:nvSpPr>
        <p:spPr bwMode="auto">
          <a:xfrm>
            <a:off x="4762500" y="3736975"/>
            <a:ext cx="757238" cy="214313"/>
          </a:xfrm>
          <a:prstGeom prst="rect">
            <a:avLst/>
          </a:prstGeom>
          <a:noFill/>
          <a:ln w="12700">
            <a:noFill/>
            <a:miter lim="800000"/>
            <a:headEnd/>
            <a:tailEnd/>
          </a:ln>
          <a:effectLst/>
        </p:spPr>
        <p:txBody>
          <a:bodyPr lIns="0" tIns="0" rIns="0" bIns="91440">
            <a:spAutoFit/>
          </a:bodyPr>
          <a:lstStyle/>
          <a:p>
            <a:pPr algn="ctr">
              <a:lnSpc>
                <a:spcPct val="90000"/>
              </a:lnSpc>
              <a:spcBef>
                <a:spcPct val="0"/>
              </a:spcBef>
            </a:pPr>
            <a:r>
              <a:rPr lang="en-US" altLang="en-US" sz="900" i="0">
                <a:solidFill>
                  <a:srgbClr val="000000"/>
                </a:solidFill>
              </a:rPr>
              <a:t>VIRUS</a:t>
            </a:r>
          </a:p>
        </p:txBody>
      </p:sp>
      <p:sp>
        <p:nvSpPr>
          <p:cNvPr id="335917" name="Rectangle 45"/>
          <p:cNvSpPr>
            <a:spLocks noChangeArrowheads="1"/>
          </p:cNvSpPr>
          <p:nvPr/>
        </p:nvSpPr>
        <p:spPr bwMode="auto">
          <a:xfrm>
            <a:off x="3233738" y="3644900"/>
            <a:ext cx="1657350" cy="214313"/>
          </a:xfrm>
          <a:prstGeom prst="rect">
            <a:avLst/>
          </a:prstGeom>
          <a:noFill/>
          <a:ln w="12700">
            <a:noFill/>
            <a:miter lim="800000"/>
            <a:headEnd/>
            <a:tailEnd/>
          </a:ln>
          <a:effectLst/>
        </p:spPr>
        <p:txBody>
          <a:bodyPr lIns="0" tIns="0" rIns="0" bIns="91440">
            <a:spAutoFit/>
          </a:bodyPr>
          <a:lstStyle/>
          <a:p>
            <a:pPr algn="ctr">
              <a:lnSpc>
                <a:spcPct val="90000"/>
              </a:lnSpc>
              <a:spcBef>
                <a:spcPct val="0"/>
              </a:spcBef>
            </a:pPr>
            <a:r>
              <a:rPr lang="en-US" altLang="en-US" sz="900" i="0">
                <a:solidFill>
                  <a:srgbClr val="000000"/>
                </a:solidFill>
              </a:rPr>
              <a:t>VOC’S, PCD, SUSP. OIL</a:t>
            </a:r>
          </a:p>
        </p:txBody>
      </p:sp>
      <p:sp>
        <p:nvSpPr>
          <p:cNvPr id="335918" name="Rectangle 46"/>
          <p:cNvSpPr>
            <a:spLocks noChangeArrowheads="1"/>
          </p:cNvSpPr>
          <p:nvPr/>
        </p:nvSpPr>
        <p:spPr bwMode="auto">
          <a:xfrm>
            <a:off x="3365500" y="4083050"/>
            <a:ext cx="1336675" cy="311150"/>
          </a:xfrm>
          <a:prstGeom prst="rect">
            <a:avLst/>
          </a:prstGeom>
          <a:noFill/>
          <a:ln w="12700">
            <a:noFill/>
            <a:miter lim="800000"/>
            <a:headEnd/>
            <a:tailEnd/>
          </a:ln>
          <a:effectLst/>
        </p:spPr>
        <p:txBody>
          <a:bodyPr lIns="0" tIns="0" rIns="0" bIns="91440">
            <a:spAutoFit/>
          </a:bodyPr>
          <a:lstStyle/>
          <a:p>
            <a:pPr algn="ctr">
              <a:lnSpc>
                <a:spcPct val="90000"/>
              </a:lnSpc>
              <a:spcBef>
                <a:spcPct val="0"/>
              </a:spcBef>
            </a:pPr>
            <a:r>
              <a:rPr lang="en-US" altLang="en-US" sz="800" i="0">
                <a:solidFill>
                  <a:srgbClr val="000000"/>
                </a:solidFill>
              </a:rPr>
              <a:t>AQUEOUS</a:t>
            </a:r>
          </a:p>
          <a:p>
            <a:pPr algn="ctr">
              <a:lnSpc>
                <a:spcPct val="90000"/>
              </a:lnSpc>
              <a:spcBef>
                <a:spcPct val="0"/>
              </a:spcBef>
            </a:pPr>
            <a:r>
              <a:rPr lang="en-US" altLang="en-US" sz="800" i="0">
                <a:solidFill>
                  <a:srgbClr val="000000"/>
                </a:solidFill>
              </a:rPr>
              <a:t>SALTS</a:t>
            </a:r>
          </a:p>
        </p:txBody>
      </p:sp>
      <p:sp>
        <p:nvSpPr>
          <p:cNvPr id="335919" name="Rectangle 47"/>
          <p:cNvSpPr>
            <a:spLocks noChangeArrowheads="1"/>
          </p:cNvSpPr>
          <p:nvPr/>
        </p:nvSpPr>
        <p:spPr bwMode="auto">
          <a:xfrm>
            <a:off x="3302000" y="4405313"/>
            <a:ext cx="633413" cy="311150"/>
          </a:xfrm>
          <a:prstGeom prst="rect">
            <a:avLst/>
          </a:prstGeom>
          <a:noFill/>
          <a:ln w="12700">
            <a:noFill/>
            <a:miter lim="800000"/>
            <a:headEnd/>
            <a:tailEnd/>
          </a:ln>
          <a:effectLst/>
        </p:spPr>
        <p:txBody>
          <a:bodyPr lIns="0" tIns="0" rIns="0" bIns="91440">
            <a:spAutoFit/>
          </a:bodyPr>
          <a:lstStyle/>
          <a:p>
            <a:pPr algn="ctr">
              <a:lnSpc>
                <a:spcPct val="90000"/>
              </a:lnSpc>
              <a:spcBef>
                <a:spcPct val="0"/>
              </a:spcBef>
            </a:pPr>
            <a:r>
              <a:rPr lang="en-US" altLang="en-US" sz="800" i="0">
                <a:solidFill>
                  <a:srgbClr val="000000"/>
                </a:solidFill>
              </a:rPr>
              <a:t>ATOMIC</a:t>
            </a:r>
          </a:p>
          <a:p>
            <a:pPr algn="ctr">
              <a:lnSpc>
                <a:spcPct val="90000"/>
              </a:lnSpc>
              <a:spcBef>
                <a:spcPct val="0"/>
              </a:spcBef>
            </a:pPr>
            <a:r>
              <a:rPr lang="en-US" altLang="en-US" sz="800" i="0">
                <a:solidFill>
                  <a:srgbClr val="000000"/>
                </a:solidFill>
              </a:rPr>
              <a:t>RADII</a:t>
            </a:r>
          </a:p>
        </p:txBody>
      </p:sp>
      <p:sp>
        <p:nvSpPr>
          <p:cNvPr id="335920" name="Rectangle 48"/>
          <p:cNvSpPr>
            <a:spLocks noChangeArrowheads="1"/>
          </p:cNvSpPr>
          <p:nvPr/>
        </p:nvSpPr>
        <p:spPr bwMode="auto">
          <a:xfrm>
            <a:off x="4205288" y="4659313"/>
            <a:ext cx="1676400" cy="228600"/>
          </a:xfrm>
          <a:prstGeom prst="rect">
            <a:avLst/>
          </a:prstGeom>
          <a:noFill/>
          <a:ln w="12700">
            <a:noFill/>
            <a:miter lim="800000"/>
            <a:headEnd/>
            <a:tailEnd/>
          </a:ln>
          <a:effectLst/>
        </p:spPr>
        <p:txBody>
          <a:bodyPr lIns="0" tIns="0" rIns="0" bIns="91440">
            <a:spAutoFit/>
          </a:bodyPr>
          <a:lstStyle/>
          <a:p>
            <a:pPr algn="ctr">
              <a:lnSpc>
                <a:spcPct val="90000"/>
              </a:lnSpc>
              <a:spcBef>
                <a:spcPct val="0"/>
              </a:spcBef>
            </a:pPr>
            <a:r>
              <a:rPr lang="en-US" altLang="en-US" sz="1000" i="0">
                <a:solidFill>
                  <a:srgbClr val="000000"/>
                </a:solidFill>
              </a:rPr>
              <a:t>PROTEINS/ENZYMES</a:t>
            </a:r>
          </a:p>
        </p:txBody>
      </p:sp>
      <p:sp>
        <p:nvSpPr>
          <p:cNvPr id="335921" name="Rectangle 49"/>
          <p:cNvSpPr>
            <a:spLocks noChangeArrowheads="1"/>
          </p:cNvSpPr>
          <p:nvPr/>
        </p:nvSpPr>
        <p:spPr bwMode="auto">
          <a:xfrm>
            <a:off x="5151438" y="3468688"/>
            <a:ext cx="1146175" cy="214312"/>
          </a:xfrm>
          <a:prstGeom prst="rect">
            <a:avLst/>
          </a:prstGeom>
          <a:noFill/>
          <a:ln w="12700">
            <a:noFill/>
            <a:miter lim="800000"/>
            <a:headEnd/>
            <a:tailEnd/>
          </a:ln>
          <a:effectLst/>
        </p:spPr>
        <p:txBody>
          <a:bodyPr lIns="0" tIns="0" rIns="0" bIns="91440">
            <a:spAutoFit/>
          </a:bodyPr>
          <a:lstStyle/>
          <a:p>
            <a:pPr algn="ctr">
              <a:lnSpc>
                <a:spcPct val="90000"/>
              </a:lnSpc>
              <a:spcBef>
                <a:spcPct val="0"/>
              </a:spcBef>
            </a:pPr>
            <a:r>
              <a:rPr lang="en-US" altLang="en-US" sz="900" i="0">
                <a:solidFill>
                  <a:srgbClr val="000000"/>
                </a:solidFill>
              </a:rPr>
              <a:t>OIL EMULSIONS</a:t>
            </a:r>
          </a:p>
        </p:txBody>
      </p:sp>
      <p:sp>
        <p:nvSpPr>
          <p:cNvPr id="335922" name="Rectangle 50"/>
          <p:cNvSpPr>
            <a:spLocks noChangeArrowheads="1"/>
          </p:cNvSpPr>
          <p:nvPr/>
        </p:nvSpPr>
        <p:spPr bwMode="auto">
          <a:xfrm>
            <a:off x="5918200" y="3841750"/>
            <a:ext cx="1146175" cy="214313"/>
          </a:xfrm>
          <a:prstGeom prst="rect">
            <a:avLst/>
          </a:prstGeom>
          <a:noFill/>
          <a:ln w="12700">
            <a:noFill/>
            <a:miter lim="800000"/>
            <a:headEnd/>
            <a:tailEnd/>
          </a:ln>
          <a:effectLst/>
        </p:spPr>
        <p:txBody>
          <a:bodyPr lIns="0" tIns="0" rIns="0" bIns="91440">
            <a:spAutoFit/>
          </a:bodyPr>
          <a:lstStyle/>
          <a:p>
            <a:pPr algn="ctr">
              <a:lnSpc>
                <a:spcPct val="90000"/>
              </a:lnSpc>
              <a:spcBef>
                <a:spcPct val="0"/>
              </a:spcBef>
            </a:pPr>
            <a:r>
              <a:rPr lang="en-US" altLang="en-US" sz="900" i="0">
                <a:solidFill>
                  <a:srgbClr val="000000"/>
                </a:solidFill>
              </a:rPr>
              <a:t>PAINT PIGMENT</a:t>
            </a:r>
          </a:p>
        </p:txBody>
      </p:sp>
      <p:sp>
        <p:nvSpPr>
          <p:cNvPr id="335923" name="Rectangle 51"/>
          <p:cNvSpPr>
            <a:spLocks noChangeArrowheads="1"/>
          </p:cNvSpPr>
          <p:nvPr/>
        </p:nvSpPr>
        <p:spPr bwMode="auto">
          <a:xfrm>
            <a:off x="6110288" y="4186238"/>
            <a:ext cx="1144587" cy="214312"/>
          </a:xfrm>
          <a:prstGeom prst="rect">
            <a:avLst/>
          </a:prstGeom>
          <a:noFill/>
          <a:ln w="12700">
            <a:noFill/>
            <a:miter lim="800000"/>
            <a:headEnd/>
            <a:tailEnd/>
          </a:ln>
          <a:effectLst/>
        </p:spPr>
        <p:txBody>
          <a:bodyPr lIns="0" tIns="0" rIns="0" bIns="91440">
            <a:spAutoFit/>
          </a:bodyPr>
          <a:lstStyle/>
          <a:p>
            <a:pPr algn="ctr">
              <a:lnSpc>
                <a:spcPct val="90000"/>
              </a:lnSpc>
              <a:spcBef>
                <a:spcPct val="0"/>
              </a:spcBef>
            </a:pPr>
            <a:r>
              <a:rPr lang="en-US" altLang="en-US" sz="900" i="0">
                <a:solidFill>
                  <a:srgbClr val="000000"/>
                </a:solidFill>
              </a:rPr>
              <a:t>BACTERIA</a:t>
            </a:r>
          </a:p>
        </p:txBody>
      </p:sp>
      <p:sp>
        <p:nvSpPr>
          <p:cNvPr id="335924" name="Rectangle 52"/>
          <p:cNvSpPr>
            <a:spLocks noChangeArrowheads="1"/>
          </p:cNvSpPr>
          <p:nvPr/>
        </p:nvSpPr>
        <p:spPr bwMode="auto">
          <a:xfrm>
            <a:off x="7362825" y="4573588"/>
            <a:ext cx="1147763" cy="336550"/>
          </a:xfrm>
          <a:prstGeom prst="rect">
            <a:avLst/>
          </a:prstGeom>
          <a:noFill/>
          <a:ln w="12700">
            <a:noFill/>
            <a:miter lim="800000"/>
            <a:headEnd/>
            <a:tailEnd/>
          </a:ln>
          <a:effectLst/>
        </p:spPr>
        <p:txBody>
          <a:bodyPr lIns="0" tIns="0" rIns="0" bIns="91440">
            <a:spAutoFit/>
          </a:bodyPr>
          <a:lstStyle/>
          <a:p>
            <a:pPr algn="ctr">
              <a:lnSpc>
                <a:spcPct val="90000"/>
              </a:lnSpc>
              <a:spcBef>
                <a:spcPct val="0"/>
              </a:spcBef>
            </a:pPr>
            <a:r>
              <a:rPr lang="en-US" altLang="en-US" sz="900" i="0">
                <a:solidFill>
                  <a:srgbClr val="000000"/>
                </a:solidFill>
              </a:rPr>
              <a:t>HUMAN</a:t>
            </a:r>
          </a:p>
          <a:p>
            <a:pPr algn="ctr">
              <a:lnSpc>
                <a:spcPct val="90000"/>
              </a:lnSpc>
              <a:spcBef>
                <a:spcPct val="0"/>
              </a:spcBef>
            </a:pPr>
            <a:r>
              <a:rPr lang="en-US" altLang="en-US" sz="900" i="0">
                <a:solidFill>
                  <a:srgbClr val="000000"/>
                </a:solidFill>
              </a:rPr>
              <a:t>HAIR</a:t>
            </a:r>
          </a:p>
        </p:txBody>
      </p:sp>
      <p:sp>
        <p:nvSpPr>
          <p:cNvPr id="335925" name="Rectangle 53"/>
          <p:cNvSpPr>
            <a:spLocks noChangeArrowheads="1"/>
          </p:cNvSpPr>
          <p:nvPr/>
        </p:nvSpPr>
        <p:spPr bwMode="auto">
          <a:xfrm>
            <a:off x="8023225" y="4224338"/>
            <a:ext cx="1147763" cy="214312"/>
          </a:xfrm>
          <a:prstGeom prst="rect">
            <a:avLst/>
          </a:prstGeom>
          <a:noFill/>
          <a:ln w="12700">
            <a:noFill/>
            <a:miter lim="800000"/>
            <a:headEnd/>
            <a:tailEnd/>
          </a:ln>
          <a:effectLst/>
        </p:spPr>
        <p:txBody>
          <a:bodyPr lIns="0" tIns="0" rIns="0" bIns="91440">
            <a:spAutoFit/>
          </a:bodyPr>
          <a:lstStyle/>
          <a:p>
            <a:pPr algn="ctr">
              <a:lnSpc>
                <a:spcPct val="90000"/>
              </a:lnSpc>
              <a:spcBef>
                <a:spcPct val="0"/>
              </a:spcBef>
            </a:pPr>
            <a:r>
              <a:rPr lang="en-US" altLang="en-US" sz="900" i="0">
                <a:solidFill>
                  <a:srgbClr val="000000"/>
                </a:solidFill>
              </a:rPr>
              <a:t>SAND</a:t>
            </a:r>
          </a:p>
        </p:txBody>
      </p:sp>
      <p:sp>
        <p:nvSpPr>
          <p:cNvPr id="335926" name="Rectangle 54"/>
          <p:cNvSpPr>
            <a:spLocks noChangeArrowheads="1"/>
          </p:cNvSpPr>
          <p:nvPr/>
        </p:nvSpPr>
        <p:spPr bwMode="auto">
          <a:xfrm>
            <a:off x="6829425" y="3355975"/>
            <a:ext cx="493713" cy="385763"/>
          </a:xfrm>
          <a:prstGeom prst="rect">
            <a:avLst/>
          </a:prstGeom>
          <a:solidFill>
            <a:srgbClr val="FFFF99"/>
          </a:solidFill>
          <a:ln w="19050">
            <a:solidFill>
              <a:schemeClr val="bg2"/>
            </a:solidFill>
            <a:miter lim="800000"/>
            <a:headEnd/>
            <a:tailEnd/>
          </a:ln>
          <a:effectLst/>
        </p:spPr>
        <p:txBody>
          <a:bodyPr lIns="0" tIns="0" rIns="0" bIns="0" anchor="ctr">
            <a:spAutoFit/>
          </a:bodyPr>
          <a:lstStyle/>
          <a:p>
            <a:pPr algn="ctr">
              <a:lnSpc>
                <a:spcPct val="90000"/>
              </a:lnSpc>
              <a:spcBef>
                <a:spcPct val="0"/>
              </a:spcBef>
            </a:pPr>
            <a:r>
              <a:rPr lang="en-US" altLang="en-US" sz="900" i="0">
                <a:solidFill>
                  <a:srgbClr val="000000"/>
                </a:solidFill>
              </a:rPr>
              <a:t>RED BLOOD</a:t>
            </a:r>
          </a:p>
          <a:p>
            <a:pPr algn="ctr">
              <a:lnSpc>
                <a:spcPct val="90000"/>
              </a:lnSpc>
              <a:spcBef>
                <a:spcPct val="0"/>
              </a:spcBef>
            </a:pPr>
            <a:r>
              <a:rPr lang="en-US" altLang="en-US" sz="900" i="0">
                <a:solidFill>
                  <a:srgbClr val="000000"/>
                </a:solidFill>
              </a:rPr>
              <a:t>CELLS</a:t>
            </a:r>
          </a:p>
        </p:txBody>
      </p:sp>
      <p:sp>
        <p:nvSpPr>
          <p:cNvPr id="335927" name="Rectangle 55"/>
          <p:cNvSpPr>
            <a:spLocks noChangeArrowheads="1"/>
          </p:cNvSpPr>
          <p:nvPr/>
        </p:nvSpPr>
        <p:spPr bwMode="auto">
          <a:xfrm>
            <a:off x="4748213" y="4032250"/>
            <a:ext cx="1146175" cy="336550"/>
          </a:xfrm>
          <a:prstGeom prst="rect">
            <a:avLst/>
          </a:prstGeom>
          <a:noFill/>
          <a:ln w="12700">
            <a:noFill/>
            <a:miter lim="800000"/>
            <a:headEnd/>
            <a:tailEnd/>
          </a:ln>
          <a:effectLst/>
        </p:spPr>
        <p:txBody>
          <a:bodyPr lIns="0" tIns="0" rIns="0" bIns="91440">
            <a:spAutoFit/>
          </a:bodyPr>
          <a:lstStyle/>
          <a:p>
            <a:pPr algn="ctr">
              <a:lnSpc>
                <a:spcPct val="90000"/>
              </a:lnSpc>
              <a:spcBef>
                <a:spcPct val="0"/>
              </a:spcBef>
            </a:pPr>
            <a:r>
              <a:rPr lang="en-US" altLang="en-US" sz="900" i="0">
                <a:solidFill>
                  <a:srgbClr val="000000"/>
                </a:solidFill>
              </a:rPr>
              <a:t>CARBON</a:t>
            </a:r>
          </a:p>
          <a:p>
            <a:pPr algn="ctr">
              <a:lnSpc>
                <a:spcPct val="90000"/>
              </a:lnSpc>
              <a:spcBef>
                <a:spcPct val="0"/>
              </a:spcBef>
            </a:pPr>
            <a:r>
              <a:rPr lang="en-US" altLang="en-US" sz="900" i="0">
                <a:solidFill>
                  <a:srgbClr val="000000"/>
                </a:solidFill>
              </a:rPr>
              <a:t>BLACK</a:t>
            </a:r>
          </a:p>
        </p:txBody>
      </p:sp>
      <p:sp>
        <p:nvSpPr>
          <p:cNvPr id="335928" name="Rectangle 56"/>
          <p:cNvSpPr>
            <a:spLocks noChangeArrowheads="1"/>
          </p:cNvSpPr>
          <p:nvPr/>
        </p:nvSpPr>
        <p:spPr bwMode="auto">
          <a:xfrm>
            <a:off x="3367088" y="3835400"/>
            <a:ext cx="1690687" cy="201613"/>
          </a:xfrm>
          <a:prstGeom prst="rect">
            <a:avLst/>
          </a:prstGeom>
          <a:noFill/>
          <a:ln w="12700">
            <a:noFill/>
            <a:miter lim="800000"/>
            <a:headEnd/>
            <a:tailEnd/>
          </a:ln>
          <a:effectLst/>
        </p:spPr>
        <p:txBody>
          <a:bodyPr lIns="0" tIns="0" rIns="0" bIns="91440">
            <a:spAutoFit/>
          </a:bodyPr>
          <a:lstStyle/>
          <a:p>
            <a:pPr>
              <a:lnSpc>
                <a:spcPct val="90000"/>
              </a:lnSpc>
              <a:spcBef>
                <a:spcPct val="0"/>
              </a:spcBef>
            </a:pPr>
            <a:r>
              <a:rPr lang="en-US" altLang="en-US" sz="800" i="0">
                <a:solidFill>
                  <a:srgbClr val="FFFF99"/>
                </a:solidFill>
                <a:effectLst>
                  <a:outerShdw blurRad="38100" dist="38100" dir="2700000" algn="tl">
                    <a:srgbClr val="000000"/>
                  </a:outerShdw>
                </a:effectLst>
              </a:rPr>
              <a:t>DISSOLVED ORGANICS</a:t>
            </a:r>
          </a:p>
        </p:txBody>
      </p:sp>
      <p:sp>
        <p:nvSpPr>
          <p:cNvPr id="335929" name="Rectangle 57"/>
          <p:cNvSpPr>
            <a:spLocks noChangeArrowheads="1"/>
          </p:cNvSpPr>
          <p:nvPr/>
        </p:nvSpPr>
        <p:spPr bwMode="auto">
          <a:xfrm>
            <a:off x="1443038" y="4978400"/>
            <a:ext cx="7848600" cy="230188"/>
          </a:xfrm>
          <a:prstGeom prst="rect">
            <a:avLst/>
          </a:prstGeom>
          <a:noFill/>
          <a:ln w="12700">
            <a:noFill/>
            <a:miter lim="800000"/>
            <a:headEnd/>
            <a:tailEnd/>
          </a:ln>
          <a:effectLst/>
        </p:spPr>
        <p:txBody>
          <a:bodyPr lIns="0" tIns="0" rIns="0" bIns="91440">
            <a:spAutoFit/>
          </a:bodyPr>
          <a:lstStyle/>
          <a:p>
            <a:pPr>
              <a:lnSpc>
                <a:spcPct val="65000"/>
              </a:lnSpc>
            </a:pPr>
            <a:r>
              <a:rPr lang="en-US" altLang="en-US" sz="1400" i="0">
                <a:effectLst>
                  <a:outerShdw blurRad="38100" dist="38100" dir="2700000" algn="tl">
                    <a:srgbClr val="000000"/>
                  </a:outerShdw>
                </a:effectLst>
              </a:rPr>
              <a:t>PARTICLE SIZE         10</a:t>
            </a:r>
            <a:r>
              <a:rPr lang="en-US" altLang="en-US" sz="1400" i="0" baseline="30000">
                <a:effectLst>
                  <a:outerShdw blurRad="38100" dist="38100" dir="2700000" algn="tl">
                    <a:srgbClr val="000000"/>
                  </a:outerShdw>
                </a:effectLst>
              </a:rPr>
              <a:t>-4              </a:t>
            </a:r>
            <a:r>
              <a:rPr lang="en-US" altLang="en-US" sz="1400" i="0">
                <a:effectLst>
                  <a:outerShdw blurRad="38100" dist="38100" dir="2700000" algn="tl">
                    <a:srgbClr val="000000"/>
                  </a:outerShdw>
                </a:effectLst>
              </a:rPr>
              <a:t>10</a:t>
            </a:r>
            <a:r>
              <a:rPr lang="en-US" altLang="en-US" sz="1400" i="0" baseline="30000">
                <a:effectLst>
                  <a:outerShdw blurRad="38100" dist="38100" dir="2700000" algn="tl">
                    <a:srgbClr val="000000"/>
                  </a:outerShdw>
                </a:effectLst>
              </a:rPr>
              <a:t>-3                 </a:t>
            </a:r>
            <a:r>
              <a:rPr lang="en-US" altLang="en-US" sz="1400" i="0">
                <a:effectLst>
                  <a:outerShdw blurRad="38100" dist="38100" dir="2700000" algn="tl">
                    <a:srgbClr val="000000"/>
                  </a:outerShdw>
                </a:effectLst>
              </a:rPr>
              <a:t>10</a:t>
            </a:r>
            <a:r>
              <a:rPr lang="en-US" altLang="en-US" sz="1400" i="0" baseline="30000">
                <a:effectLst>
                  <a:outerShdw blurRad="38100" dist="38100" dir="2700000" algn="tl">
                    <a:srgbClr val="000000"/>
                  </a:outerShdw>
                </a:effectLst>
              </a:rPr>
              <a:t>-2                </a:t>
            </a:r>
            <a:r>
              <a:rPr lang="en-US" altLang="en-US" sz="1400" i="0">
                <a:effectLst>
                  <a:outerShdw blurRad="38100" dist="38100" dir="2700000" algn="tl">
                    <a:srgbClr val="000000"/>
                  </a:outerShdw>
                </a:effectLst>
              </a:rPr>
              <a:t>10</a:t>
            </a:r>
            <a:r>
              <a:rPr lang="en-US" altLang="en-US" sz="1400" i="0" baseline="30000">
                <a:effectLst>
                  <a:outerShdw blurRad="38100" dist="38100" dir="2700000" algn="tl">
                    <a:srgbClr val="000000"/>
                  </a:outerShdw>
                </a:effectLst>
              </a:rPr>
              <a:t>-1                </a:t>
            </a:r>
            <a:r>
              <a:rPr lang="en-US" altLang="en-US" sz="1400" i="0">
                <a:effectLst>
                  <a:outerShdw blurRad="38100" dist="38100" dir="2700000" algn="tl">
                    <a:srgbClr val="000000"/>
                  </a:outerShdw>
                </a:effectLst>
              </a:rPr>
              <a:t>1.0            10             10</a:t>
            </a:r>
            <a:r>
              <a:rPr lang="en-US" altLang="en-US" sz="1400" i="0" baseline="30000">
                <a:effectLst>
                  <a:outerShdw blurRad="38100" dist="38100" dir="2700000" algn="tl">
                    <a:srgbClr val="000000"/>
                  </a:outerShdw>
                </a:effectLst>
              </a:rPr>
              <a:t>2                 </a:t>
            </a:r>
            <a:r>
              <a:rPr lang="en-US" altLang="en-US" sz="1400" i="0">
                <a:effectLst>
                  <a:outerShdw blurRad="38100" dist="38100" dir="2700000" algn="tl">
                    <a:srgbClr val="000000"/>
                  </a:outerShdw>
                </a:effectLst>
              </a:rPr>
              <a:t>10</a:t>
            </a:r>
            <a:r>
              <a:rPr lang="en-US" altLang="en-US" sz="1400" i="0" baseline="30000">
                <a:effectLst>
                  <a:outerShdw blurRad="38100" dist="38100" dir="2700000" algn="tl">
                    <a:srgbClr val="000000"/>
                  </a:outerShdw>
                </a:effectLst>
              </a:rPr>
              <a:t>3                  </a:t>
            </a:r>
          </a:p>
        </p:txBody>
      </p:sp>
      <p:sp>
        <p:nvSpPr>
          <p:cNvPr id="335930" name="Rectangle 58"/>
          <p:cNvSpPr>
            <a:spLocks noChangeArrowheads="1"/>
          </p:cNvSpPr>
          <p:nvPr/>
        </p:nvSpPr>
        <p:spPr bwMode="auto">
          <a:xfrm>
            <a:off x="1731963" y="5127625"/>
            <a:ext cx="949325" cy="228600"/>
          </a:xfrm>
          <a:prstGeom prst="rect">
            <a:avLst/>
          </a:prstGeom>
          <a:noFill/>
          <a:ln w="12700">
            <a:noFill/>
            <a:miter lim="800000"/>
            <a:headEnd/>
            <a:tailEnd/>
          </a:ln>
          <a:effectLst/>
        </p:spPr>
        <p:txBody>
          <a:bodyPr lIns="0" tIns="0" rIns="0" bIns="91440">
            <a:spAutoFit/>
          </a:bodyPr>
          <a:lstStyle/>
          <a:p>
            <a:r>
              <a:rPr lang="en-US" altLang="en-US" sz="900" i="0">
                <a:effectLst>
                  <a:outerShdw blurRad="38100" dist="38100" dir="2700000" algn="tl">
                    <a:srgbClr val="000000"/>
                  </a:outerShdw>
                </a:effectLst>
              </a:rPr>
              <a:t>(MICRONS)</a:t>
            </a:r>
          </a:p>
        </p:txBody>
      </p:sp>
      <p:sp>
        <p:nvSpPr>
          <p:cNvPr id="335931" name="Rectangle 59"/>
          <p:cNvSpPr>
            <a:spLocks noChangeArrowheads="1"/>
          </p:cNvSpPr>
          <p:nvPr/>
        </p:nvSpPr>
        <p:spPr bwMode="auto">
          <a:xfrm>
            <a:off x="1538288" y="5791200"/>
            <a:ext cx="7696200" cy="339725"/>
          </a:xfrm>
          <a:prstGeom prst="rect">
            <a:avLst/>
          </a:prstGeom>
          <a:noFill/>
          <a:ln w="12700">
            <a:noFill/>
            <a:miter lim="800000"/>
            <a:headEnd/>
            <a:tailEnd/>
          </a:ln>
          <a:effectLst/>
        </p:spPr>
        <p:txBody>
          <a:bodyPr lIns="0" tIns="0" rIns="0" bIns="0">
            <a:spAutoFit/>
          </a:bodyPr>
          <a:lstStyle/>
          <a:p>
            <a:pPr>
              <a:lnSpc>
                <a:spcPct val="80000"/>
              </a:lnSpc>
              <a:spcBef>
                <a:spcPct val="0"/>
              </a:spcBef>
            </a:pPr>
            <a:r>
              <a:rPr lang="en-US" altLang="en-US" sz="1400" i="0">
                <a:effectLst>
                  <a:outerShdw blurRad="38100" dist="38100" dir="2700000" algn="tl">
                    <a:srgbClr val="000000"/>
                  </a:outerShdw>
                </a:effectLst>
              </a:rPr>
              <a:t> APPROXIMATE      100          200           20,000          500,000</a:t>
            </a:r>
            <a:endParaRPr lang="en-US" altLang="en-US" sz="1400" i="0" baseline="30000">
              <a:effectLst>
                <a:outerShdw blurRad="38100" dist="38100" dir="2700000" algn="tl">
                  <a:srgbClr val="000000"/>
                </a:outerShdw>
              </a:effectLst>
            </a:endParaRPr>
          </a:p>
          <a:p>
            <a:pPr>
              <a:lnSpc>
                <a:spcPct val="80000"/>
              </a:lnSpc>
              <a:spcBef>
                <a:spcPct val="0"/>
              </a:spcBef>
            </a:pPr>
            <a:r>
              <a:rPr lang="en-US" altLang="en-US" sz="1400" i="0">
                <a:effectLst>
                  <a:outerShdw blurRad="38100" dist="38100" dir="2700000" algn="tl">
                    <a:srgbClr val="000000"/>
                  </a:outerShdw>
                </a:effectLst>
              </a:rPr>
              <a:t> MOLECULAR WT.</a:t>
            </a:r>
            <a:r>
              <a:rPr lang="en-US" altLang="en-US" sz="1400" i="0" baseline="30000">
                <a:effectLst>
                  <a:outerShdw blurRad="38100" dist="38100" dir="2700000" algn="tl">
                    <a:srgbClr val="000000"/>
                  </a:outerShdw>
                </a:effectLst>
              </a:rPr>
              <a:t>                           </a:t>
            </a:r>
          </a:p>
        </p:txBody>
      </p:sp>
      <p:sp>
        <p:nvSpPr>
          <p:cNvPr id="335932" name="Line 60"/>
          <p:cNvSpPr>
            <a:spLocks noChangeShapeType="1"/>
          </p:cNvSpPr>
          <p:nvPr/>
        </p:nvSpPr>
        <p:spPr bwMode="auto">
          <a:xfrm>
            <a:off x="1709738" y="5357813"/>
            <a:ext cx="7264400" cy="0"/>
          </a:xfrm>
          <a:prstGeom prst="line">
            <a:avLst/>
          </a:prstGeom>
          <a:noFill/>
          <a:ln w="12700">
            <a:solidFill>
              <a:schemeClr val="tx1"/>
            </a:solidFill>
            <a:round/>
            <a:headEnd/>
            <a:tailEnd/>
          </a:ln>
          <a:effectLst/>
        </p:spPr>
        <p:txBody>
          <a:bodyPr lIns="0" tIns="0" rIns="0" bIns="91440" anchor="ctr">
            <a:spAutoFit/>
          </a:bodyPr>
          <a:lstStyle/>
          <a:p>
            <a:endParaRPr lang="en-CA"/>
          </a:p>
        </p:txBody>
      </p:sp>
      <p:sp>
        <p:nvSpPr>
          <p:cNvPr id="335933" name="Rectangle 61"/>
          <p:cNvSpPr>
            <a:spLocks noChangeArrowheads="1"/>
          </p:cNvSpPr>
          <p:nvPr/>
        </p:nvSpPr>
        <p:spPr bwMode="auto">
          <a:xfrm>
            <a:off x="1443038" y="5387975"/>
            <a:ext cx="7848600" cy="192088"/>
          </a:xfrm>
          <a:prstGeom prst="rect">
            <a:avLst/>
          </a:prstGeom>
          <a:noFill/>
          <a:ln w="12700">
            <a:noFill/>
            <a:miter lim="800000"/>
            <a:headEnd/>
            <a:tailEnd/>
          </a:ln>
          <a:effectLst/>
        </p:spPr>
        <p:txBody>
          <a:bodyPr lIns="0" tIns="0" rIns="0" bIns="0">
            <a:spAutoFit/>
          </a:bodyPr>
          <a:lstStyle/>
          <a:p>
            <a:pPr>
              <a:lnSpc>
                <a:spcPct val="90000"/>
              </a:lnSpc>
              <a:spcBef>
                <a:spcPct val="0"/>
              </a:spcBef>
            </a:pPr>
            <a:r>
              <a:rPr lang="en-US" altLang="en-US" sz="1400" i="0">
                <a:effectLst>
                  <a:outerShdw blurRad="38100" dist="38100" dir="2700000" algn="tl">
                    <a:srgbClr val="000000"/>
                  </a:outerShdw>
                </a:effectLst>
              </a:rPr>
              <a:t>PARTICLE SIZE           1</a:t>
            </a:r>
            <a:r>
              <a:rPr lang="en-US" altLang="en-US" sz="1400" i="0" baseline="30000">
                <a:effectLst>
                  <a:outerShdw blurRad="38100" dist="38100" dir="2700000" algn="tl">
                    <a:srgbClr val="000000"/>
                  </a:outerShdw>
                </a:effectLst>
              </a:rPr>
              <a:t>                  </a:t>
            </a:r>
            <a:r>
              <a:rPr lang="en-US" altLang="en-US" sz="1400" i="0">
                <a:effectLst>
                  <a:outerShdw blurRad="38100" dist="38100" dir="2700000" algn="tl">
                    <a:srgbClr val="000000"/>
                  </a:outerShdw>
                </a:effectLst>
              </a:rPr>
              <a:t>10	             100          1,000    10,000    100,000      10</a:t>
            </a:r>
            <a:r>
              <a:rPr lang="en-US" altLang="en-US" sz="1400" i="0" baseline="30000">
                <a:effectLst>
                  <a:outerShdw blurRad="38100" dist="38100" dir="2700000" algn="tl">
                    <a:srgbClr val="000000"/>
                  </a:outerShdw>
                </a:effectLst>
              </a:rPr>
              <a:t>6</a:t>
            </a:r>
            <a:r>
              <a:rPr lang="en-US" altLang="en-US" sz="1400" i="0">
                <a:effectLst>
                  <a:outerShdw blurRad="38100" dist="38100" dir="2700000" algn="tl">
                    <a:srgbClr val="000000"/>
                  </a:outerShdw>
                </a:effectLst>
              </a:rPr>
              <a:t>           10</a:t>
            </a:r>
            <a:r>
              <a:rPr lang="en-US" altLang="en-US" sz="1400" i="0" baseline="30000">
                <a:effectLst>
                  <a:outerShdw blurRad="38100" dist="38100" dir="2700000" algn="tl">
                    <a:srgbClr val="000000"/>
                  </a:outerShdw>
                </a:effectLst>
              </a:rPr>
              <a:t>7</a:t>
            </a:r>
          </a:p>
        </p:txBody>
      </p:sp>
      <p:sp>
        <p:nvSpPr>
          <p:cNvPr id="335934" name="Rectangle 62"/>
          <p:cNvSpPr>
            <a:spLocks noChangeArrowheads="1"/>
          </p:cNvSpPr>
          <p:nvPr/>
        </p:nvSpPr>
        <p:spPr bwMode="auto">
          <a:xfrm>
            <a:off x="1766888" y="5551488"/>
            <a:ext cx="1025525" cy="228600"/>
          </a:xfrm>
          <a:prstGeom prst="rect">
            <a:avLst/>
          </a:prstGeom>
          <a:noFill/>
          <a:ln w="12700">
            <a:noFill/>
            <a:miter lim="800000"/>
            <a:headEnd/>
            <a:tailEnd/>
          </a:ln>
          <a:effectLst/>
        </p:spPr>
        <p:txBody>
          <a:bodyPr lIns="0" tIns="0" rIns="0" bIns="91440">
            <a:spAutoFit/>
          </a:bodyPr>
          <a:lstStyle/>
          <a:p>
            <a:r>
              <a:rPr lang="en-US" altLang="en-US" sz="900" i="0">
                <a:effectLst>
                  <a:outerShdw blurRad="38100" dist="38100" dir="2700000" algn="tl">
                    <a:srgbClr val="000000"/>
                  </a:outerShdw>
                </a:effectLst>
              </a:rPr>
              <a:t>(ANGSTROMS)</a:t>
            </a:r>
          </a:p>
        </p:txBody>
      </p:sp>
      <p:sp>
        <p:nvSpPr>
          <p:cNvPr id="335935" name="Line 63"/>
          <p:cNvSpPr>
            <a:spLocks noChangeShapeType="1"/>
          </p:cNvSpPr>
          <p:nvPr/>
        </p:nvSpPr>
        <p:spPr bwMode="auto">
          <a:xfrm>
            <a:off x="1614488" y="5729288"/>
            <a:ext cx="7391400" cy="0"/>
          </a:xfrm>
          <a:prstGeom prst="line">
            <a:avLst/>
          </a:prstGeom>
          <a:noFill/>
          <a:ln w="12700">
            <a:solidFill>
              <a:schemeClr val="tx1"/>
            </a:solidFill>
            <a:round/>
            <a:headEnd/>
            <a:tailEnd/>
          </a:ln>
          <a:effectLst/>
        </p:spPr>
        <p:txBody>
          <a:bodyPr lIns="0" tIns="0" rIns="0" bIns="91440" anchor="ctr">
            <a:spAutoFit/>
          </a:bodyPr>
          <a:lstStyle/>
          <a:p>
            <a:endParaRPr lang="en-CA"/>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31640" y="620688"/>
            <a:ext cx="6552728"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Cleaning and Membrane Maintenance</a:t>
            </a:r>
            <a:endParaRPr lang="en-CA" dirty="0"/>
          </a:p>
        </p:txBody>
      </p:sp>
      <p:sp>
        <p:nvSpPr>
          <p:cNvPr id="5" name="TextBox 4"/>
          <p:cNvSpPr txBox="1"/>
          <p:nvPr/>
        </p:nvSpPr>
        <p:spPr>
          <a:xfrm>
            <a:off x="1547664" y="2636912"/>
            <a:ext cx="6408712" cy="3139321"/>
          </a:xfrm>
          <a:prstGeom prst="rect">
            <a:avLst/>
          </a:prstGeom>
          <a:noFill/>
        </p:spPr>
        <p:txBody>
          <a:bodyPr wrap="square" rtlCol="0">
            <a:spAutoFit/>
          </a:bodyPr>
          <a:lstStyle/>
          <a:p>
            <a:pPr>
              <a:buFont typeface="Arial" pitchFamily="34" charset="0"/>
              <a:buChar char="•"/>
            </a:pPr>
            <a:r>
              <a:rPr lang="en-CA" dirty="0" smtClean="0"/>
              <a:t>Membranes are cleaned in place once every 3 months – CIP – </a:t>
            </a:r>
          </a:p>
          <a:p>
            <a:r>
              <a:rPr lang="en-CA" dirty="0" smtClean="0"/>
              <a:t>  with Citric Acid and Sodium Hydroxide</a:t>
            </a:r>
          </a:p>
          <a:p>
            <a:pPr>
              <a:buFont typeface="Arial" pitchFamily="34" charset="0"/>
              <a:buChar char="•"/>
            </a:pPr>
            <a:endParaRPr lang="en-CA" dirty="0" smtClean="0"/>
          </a:p>
          <a:p>
            <a:pPr>
              <a:buFont typeface="Arial" pitchFamily="34" charset="0"/>
              <a:buChar char="•"/>
            </a:pPr>
            <a:r>
              <a:rPr lang="en-CA" dirty="0" smtClean="0"/>
              <a:t>Enhanced Flux Maintenance (EFM) – uses high strength chlorine </a:t>
            </a:r>
          </a:p>
          <a:p>
            <a:r>
              <a:rPr lang="en-CA" dirty="0" smtClean="0"/>
              <a:t>  every 2 days</a:t>
            </a:r>
          </a:p>
          <a:p>
            <a:pPr>
              <a:buFont typeface="Arial" pitchFamily="34" charset="0"/>
              <a:buChar char="•"/>
            </a:pPr>
            <a:endParaRPr lang="en-CA" dirty="0" smtClean="0"/>
          </a:p>
          <a:p>
            <a:pPr>
              <a:buFont typeface="Arial" pitchFamily="34" charset="0"/>
              <a:buChar char="•"/>
            </a:pPr>
            <a:r>
              <a:rPr lang="en-CA" dirty="0" smtClean="0"/>
              <a:t>Air scrubs are part of the regular cycle, along with reverse flushes.</a:t>
            </a:r>
          </a:p>
          <a:p>
            <a:pPr>
              <a:buFont typeface="Arial" pitchFamily="34" charset="0"/>
              <a:buChar char="•"/>
            </a:pPr>
            <a:endParaRPr lang="en-CA" dirty="0" smtClean="0"/>
          </a:p>
          <a:p>
            <a:pPr>
              <a:buFont typeface="Arial" pitchFamily="34" charset="0"/>
              <a:buChar char="•"/>
            </a:pPr>
            <a:r>
              <a:rPr lang="en-CA" dirty="0" smtClean="0"/>
              <a:t>Chemical cleaning solutions are sent to a neutralization tank and </a:t>
            </a:r>
          </a:p>
          <a:p>
            <a:r>
              <a:rPr lang="en-CA" dirty="0" smtClean="0"/>
              <a:t>  on to the Town of Athabasca sanitary sewer and lagoon.</a:t>
            </a:r>
          </a:p>
          <a:p>
            <a:endParaRPr lang="en-CA"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25.JPG"/>
          <p:cNvPicPr>
            <a:picLocks noChangeAspect="1"/>
          </p:cNvPicPr>
          <p:nvPr/>
        </p:nvPicPr>
        <p:blipFill>
          <a:blip r:embed="rId2" cstate="print"/>
          <a:stretch>
            <a:fillRect/>
          </a:stretch>
        </p:blipFill>
        <p:spPr>
          <a:xfrm>
            <a:off x="2267744" y="188640"/>
            <a:ext cx="4572508" cy="6096677"/>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21.JPG"/>
          <p:cNvPicPr>
            <a:picLocks noChangeAspect="1"/>
          </p:cNvPicPr>
          <p:nvPr/>
        </p:nvPicPr>
        <p:blipFill>
          <a:blip r:embed="rId2" cstate="print"/>
          <a:stretch>
            <a:fillRect/>
          </a:stretch>
        </p:blipFill>
        <p:spPr>
          <a:xfrm>
            <a:off x="1619672" y="2258870"/>
            <a:ext cx="5832648" cy="3978042"/>
          </a:xfrm>
          <a:prstGeom prst="rect">
            <a:avLst/>
          </a:prstGeom>
        </p:spPr>
      </p:pic>
      <p:sp>
        <p:nvSpPr>
          <p:cNvPr id="5" name="Rounded Rectangle 4"/>
          <p:cNvSpPr/>
          <p:nvPr/>
        </p:nvSpPr>
        <p:spPr>
          <a:xfrm>
            <a:off x="1475656" y="692696"/>
            <a:ext cx="5904656"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The Clarifiers</a:t>
            </a:r>
            <a:endParaRPr lang="en-CA"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6.JPG"/>
          <p:cNvPicPr>
            <a:picLocks noChangeAspect="1"/>
          </p:cNvPicPr>
          <p:nvPr/>
        </p:nvPicPr>
        <p:blipFill>
          <a:blip r:embed="rId2" cstate="print"/>
          <a:stretch>
            <a:fillRect/>
          </a:stretch>
        </p:blipFill>
        <p:spPr>
          <a:xfrm>
            <a:off x="2987824" y="2276872"/>
            <a:ext cx="1800000" cy="1350000"/>
          </a:xfrm>
          <a:prstGeom prst="rect">
            <a:avLst/>
          </a:prstGeom>
        </p:spPr>
      </p:pic>
      <p:pic>
        <p:nvPicPr>
          <p:cNvPr id="6" name="Picture 5" descr="tube settlers (1).JPG"/>
          <p:cNvPicPr>
            <a:picLocks noChangeAspect="1"/>
          </p:cNvPicPr>
          <p:nvPr/>
        </p:nvPicPr>
        <p:blipFill>
          <a:blip r:embed="rId3" cstate="print"/>
          <a:stretch>
            <a:fillRect/>
          </a:stretch>
        </p:blipFill>
        <p:spPr>
          <a:xfrm>
            <a:off x="3203848" y="3861048"/>
            <a:ext cx="1800000" cy="2400000"/>
          </a:xfrm>
          <a:prstGeom prst="rect">
            <a:avLst/>
          </a:prstGeom>
        </p:spPr>
      </p:pic>
      <p:pic>
        <p:nvPicPr>
          <p:cNvPr id="5" name="Picture 4" descr="009.JPG"/>
          <p:cNvPicPr>
            <a:picLocks noChangeAspect="1"/>
          </p:cNvPicPr>
          <p:nvPr/>
        </p:nvPicPr>
        <p:blipFill>
          <a:blip r:embed="rId4" cstate="print"/>
          <a:stretch>
            <a:fillRect/>
          </a:stretch>
        </p:blipFill>
        <p:spPr>
          <a:xfrm>
            <a:off x="395536" y="4293096"/>
            <a:ext cx="2409917" cy="1800000"/>
          </a:xfrm>
          <a:prstGeom prst="rect">
            <a:avLst/>
          </a:prstGeom>
        </p:spPr>
      </p:pic>
      <p:pic>
        <p:nvPicPr>
          <p:cNvPr id="7" name="Picture 6" descr="021.JPG"/>
          <p:cNvPicPr>
            <a:picLocks noChangeAspect="1"/>
          </p:cNvPicPr>
          <p:nvPr/>
        </p:nvPicPr>
        <p:blipFill>
          <a:blip r:embed="rId5" cstate="print"/>
          <a:stretch>
            <a:fillRect/>
          </a:stretch>
        </p:blipFill>
        <p:spPr>
          <a:xfrm>
            <a:off x="5076056" y="2924944"/>
            <a:ext cx="3694851" cy="2520000"/>
          </a:xfrm>
          <a:prstGeom prst="rect">
            <a:avLst/>
          </a:prstGeom>
        </p:spPr>
      </p:pic>
      <p:sp>
        <p:nvSpPr>
          <p:cNvPr id="8" name="Rounded Rectangle 7"/>
          <p:cNvSpPr/>
          <p:nvPr/>
        </p:nvSpPr>
        <p:spPr>
          <a:xfrm>
            <a:off x="2555776" y="692696"/>
            <a:ext cx="6336704"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Coagulation – Flocculation – Adsorption – Sedimentation</a:t>
            </a:r>
          </a:p>
        </p:txBody>
      </p:sp>
      <p:pic>
        <p:nvPicPr>
          <p:cNvPr id="11" name="Picture 10" descr="007.JPG"/>
          <p:cNvPicPr>
            <a:picLocks noChangeAspect="1"/>
          </p:cNvPicPr>
          <p:nvPr/>
        </p:nvPicPr>
        <p:blipFill>
          <a:blip r:embed="rId6" cstate="print"/>
          <a:stretch>
            <a:fillRect/>
          </a:stretch>
        </p:blipFill>
        <p:spPr>
          <a:xfrm>
            <a:off x="323528" y="1124744"/>
            <a:ext cx="2160000" cy="2880000"/>
          </a:xfrm>
          <a:prstGeom prst="rect">
            <a:avLst/>
          </a:prstGeom>
        </p:spPr>
      </p:pic>
      <p:sp>
        <p:nvSpPr>
          <p:cNvPr id="12" name="Rounded Rectangle 11"/>
          <p:cNvSpPr/>
          <p:nvPr/>
        </p:nvSpPr>
        <p:spPr>
          <a:xfrm>
            <a:off x="5220072" y="5661248"/>
            <a:ext cx="34563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smtClean="0">
                <a:solidFill>
                  <a:schemeClr val="tx1"/>
                </a:solidFill>
                <a:latin typeface="Arial" pitchFamily="34" charset="0"/>
                <a:cs typeface="Arial" pitchFamily="34" charset="0"/>
              </a:rPr>
              <a:t>Zeta potential is a scientific term for </a:t>
            </a:r>
            <a:r>
              <a:rPr lang="en-CA" sz="1000" dirty="0" err="1" smtClean="0">
                <a:solidFill>
                  <a:schemeClr val="tx1"/>
                </a:solidFill>
                <a:latin typeface="Arial" pitchFamily="34" charset="0"/>
                <a:cs typeface="Arial" pitchFamily="34" charset="0"/>
              </a:rPr>
              <a:t>electrokinetic</a:t>
            </a:r>
            <a:r>
              <a:rPr lang="en-CA" sz="1000" dirty="0" smtClean="0">
                <a:solidFill>
                  <a:schemeClr val="tx1"/>
                </a:solidFill>
                <a:latin typeface="Arial" pitchFamily="34" charset="0"/>
                <a:cs typeface="Arial" pitchFamily="34" charset="0"/>
              </a:rPr>
              <a:t>  potential in colloidal dispersions.</a:t>
            </a:r>
            <a:endParaRPr lang="en-CA" sz="10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ounded Rectangle 3"/>
          <p:cNvSpPr/>
          <p:nvPr/>
        </p:nvSpPr>
        <p:spPr>
          <a:xfrm>
            <a:off x="899592" y="620688"/>
            <a:ext cx="7272808"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Disinfection</a:t>
            </a:r>
            <a:endParaRPr lang="en-CA" dirty="0"/>
          </a:p>
        </p:txBody>
      </p:sp>
      <p:pic>
        <p:nvPicPr>
          <p:cNvPr id="5" name="Picture 4" descr="010.JPG"/>
          <p:cNvPicPr>
            <a:picLocks noChangeAspect="1"/>
          </p:cNvPicPr>
          <p:nvPr/>
        </p:nvPicPr>
        <p:blipFill>
          <a:blip r:embed="rId2" cstate="print"/>
          <a:stretch>
            <a:fillRect/>
          </a:stretch>
        </p:blipFill>
        <p:spPr>
          <a:xfrm>
            <a:off x="899592" y="1844824"/>
            <a:ext cx="2880000" cy="2160000"/>
          </a:xfrm>
          <a:prstGeom prst="rect">
            <a:avLst/>
          </a:prstGeom>
        </p:spPr>
      </p:pic>
      <p:pic>
        <p:nvPicPr>
          <p:cNvPr id="9" name="Picture 8" descr="006.JPG"/>
          <p:cNvPicPr>
            <a:picLocks noChangeAspect="1"/>
          </p:cNvPicPr>
          <p:nvPr/>
        </p:nvPicPr>
        <p:blipFill>
          <a:blip r:embed="rId3" cstate="print"/>
          <a:stretch>
            <a:fillRect/>
          </a:stretch>
        </p:blipFill>
        <p:spPr>
          <a:xfrm>
            <a:off x="5436096" y="1772816"/>
            <a:ext cx="1828647" cy="2448272"/>
          </a:xfrm>
          <a:prstGeom prst="rect">
            <a:avLst/>
          </a:prstGeom>
        </p:spPr>
      </p:pic>
      <p:pic>
        <p:nvPicPr>
          <p:cNvPr id="137221" name="Picture 5" descr="http://2.bp.blogspot.com/-PTYge34mixI/UMEDwGPWZtI/AAAAAAAAAHo/m1bT5GpML14/s400/break-point.JPG">
            <a:hlinkClick r:id="rId4"/>
          </p:cNvPr>
          <p:cNvPicPr>
            <a:picLocks noChangeAspect="1" noChangeArrowheads="1"/>
          </p:cNvPicPr>
          <p:nvPr/>
        </p:nvPicPr>
        <p:blipFill>
          <a:blip r:embed="rId5" cstate="print"/>
          <a:srcRect/>
          <a:stretch>
            <a:fillRect/>
          </a:stretch>
        </p:blipFill>
        <p:spPr bwMode="auto">
          <a:xfrm>
            <a:off x="899592" y="4288531"/>
            <a:ext cx="3425957" cy="2569469"/>
          </a:xfrm>
          <a:prstGeom prst="rect">
            <a:avLst/>
          </a:prstGeom>
          <a:noFill/>
        </p:spPr>
      </p:pic>
      <p:pic>
        <p:nvPicPr>
          <p:cNvPr id="12" name="Picture 11" descr="009.JPG"/>
          <p:cNvPicPr>
            <a:picLocks noChangeAspect="1"/>
          </p:cNvPicPr>
          <p:nvPr/>
        </p:nvPicPr>
        <p:blipFill>
          <a:blip r:embed="rId6" cstate="print"/>
          <a:stretch>
            <a:fillRect/>
          </a:stretch>
        </p:blipFill>
        <p:spPr>
          <a:xfrm>
            <a:off x="4716016" y="4365104"/>
            <a:ext cx="2880320" cy="216024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47.JPG"/>
          <p:cNvPicPr>
            <a:picLocks noChangeAspect="1"/>
          </p:cNvPicPr>
          <p:nvPr/>
        </p:nvPicPr>
        <p:blipFill>
          <a:blip r:embed="rId2" cstate="print"/>
          <a:stretch>
            <a:fillRect/>
          </a:stretch>
        </p:blipFill>
        <p:spPr>
          <a:xfrm>
            <a:off x="1907704" y="2564904"/>
            <a:ext cx="4819835" cy="3600000"/>
          </a:xfrm>
          <a:prstGeom prst="rect">
            <a:avLst/>
          </a:prstGeom>
        </p:spPr>
      </p:pic>
      <p:sp>
        <p:nvSpPr>
          <p:cNvPr id="5" name="Rounded Rectangle 4"/>
          <p:cNvSpPr/>
          <p:nvPr/>
        </p:nvSpPr>
        <p:spPr>
          <a:xfrm>
            <a:off x="1259632" y="1052736"/>
            <a:ext cx="6336704"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Boyle to Wandering River Pipeline and  Reservoir</a:t>
            </a:r>
          </a:p>
          <a:p>
            <a:pPr algn="ctr"/>
            <a:r>
              <a:rPr lang="en-CA" dirty="0" smtClean="0"/>
              <a:t>88 km – The longest directional drill project in North America</a:t>
            </a:r>
            <a:endParaRPr lang="en-CA"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descr="Drawing5"/>
          <p:cNvPicPr>
            <a:picLocks noChangeAspect="1" noChangeArrowheads="1"/>
          </p:cNvPicPr>
          <p:nvPr/>
        </p:nvPicPr>
        <p:blipFill>
          <a:blip r:embed="rId2" cstate="print"/>
          <a:srcRect l="1282" t="5931" r="1373" b="1482"/>
          <a:stretch>
            <a:fillRect/>
          </a:stretch>
        </p:blipFill>
        <p:spPr bwMode="auto">
          <a:xfrm>
            <a:off x="0" y="0"/>
            <a:ext cx="9186863" cy="6858000"/>
          </a:xfrm>
          <a:prstGeom prst="rect">
            <a:avLst/>
          </a:prstGeom>
          <a:noFill/>
          <a:ln w="9525">
            <a:noFill/>
            <a:miter lim="800000"/>
            <a:headEnd/>
            <a:tailEnd/>
          </a:ln>
        </p:spPr>
      </p:pic>
      <p:sp>
        <p:nvSpPr>
          <p:cNvPr id="18435" name="Text Box 5"/>
          <p:cNvSpPr txBox="1">
            <a:spLocks noChangeArrowheads="1"/>
          </p:cNvSpPr>
          <p:nvPr/>
        </p:nvSpPr>
        <p:spPr bwMode="auto">
          <a:xfrm>
            <a:off x="0" y="3505200"/>
            <a:ext cx="1600200" cy="336550"/>
          </a:xfrm>
          <a:prstGeom prst="rect">
            <a:avLst/>
          </a:prstGeom>
          <a:noFill/>
          <a:ln w="9525">
            <a:noFill/>
            <a:miter lim="800000"/>
            <a:headEnd/>
            <a:tailEnd/>
          </a:ln>
        </p:spPr>
        <p:txBody>
          <a:bodyPr>
            <a:spAutoFit/>
          </a:bodyPr>
          <a:lstStyle/>
          <a:p>
            <a:pPr algn="r" eaLnBrk="0" hangingPunct="0">
              <a:spcBef>
                <a:spcPct val="50000"/>
              </a:spcBef>
            </a:pPr>
            <a:r>
              <a:rPr lang="en-US" sz="1600">
                <a:solidFill>
                  <a:schemeClr val="bg1"/>
                </a:solidFill>
              </a:rPr>
              <a:t>Athabasca</a:t>
            </a:r>
          </a:p>
        </p:txBody>
      </p:sp>
      <p:sp>
        <p:nvSpPr>
          <p:cNvPr id="18436" name="Text Box 6"/>
          <p:cNvSpPr txBox="1">
            <a:spLocks noChangeArrowheads="1"/>
          </p:cNvSpPr>
          <p:nvPr/>
        </p:nvSpPr>
        <p:spPr bwMode="auto">
          <a:xfrm>
            <a:off x="-457200" y="5181600"/>
            <a:ext cx="1600200" cy="336550"/>
          </a:xfrm>
          <a:prstGeom prst="rect">
            <a:avLst/>
          </a:prstGeom>
          <a:noFill/>
          <a:ln w="9525">
            <a:noFill/>
            <a:miter lim="800000"/>
            <a:headEnd/>
            <a:tailEnd/>
          </a:ln>
        </p:spPr>
        <p:txBody>
          <a:bodyPr>
            <a:spAutoFit/>
          </a:bodyPr>
          <a:lstStyle/>
          <a:p>
            <a:pPr algn="r" eaLnBrk="0" hangingPunct="0">
              <a:spcBef>
                <a:spcPct val="50000"/>
              </a:spcBef>
            </a:pPr>
            <a:r>
              <a:rPr lang="en-US" sz="1600">
                <a:solidFill>
                  <a:schemeClr val="bg1"/>
                </a:solidFill>
              </a:rPr>
              <a:t>Colinton</a:t>
            </a:r>
          </a:p>
        </p:txBody>
      </p:sp>
      <p:sp>
        <p:nvSpPr>
          <p:cNvPr id="18437" name="Text Box 7"/>
          <p:cNvSpPr txBox="1">
            <a:spLocks noChangeArrowheads="1"/>
          </p:cNvSpPr>
          <p:nvPr/>
        </p:nvSpPr>
        <p:spPr bwMode="auto">
          <a:xfrm>
            <a:off x="6705600" y="6172200"/>
            <a:ext cx="1600200" cy="336550"/>
          </a:xfrm>
          <a:prstGeom prst="rect">
            <a:avLst/>
          </a:prstGeom>
          <a:noFill/>
          <a:ln w="9525">
            <a:noFill/>
            <a:miter lim="800000"/>
            <a:headEnd/>
            <a:tailEnd/>
          </a:ln>
        </p:spPr>
        <p:txBody>
          <a:bodyPr>
            <a:spAutoFit/>
          </a:bodyPr>
          <a:lstStyle/>
          <a:p>
            <a:pPr algn="r" eaLnBrk="0" hangingPunct="0">
              <a:spcBef>
                <a:spcPct val="50000"/>
              </a:spcBef>
            </a:pPr>
            <a:r>
              <a:rPr lang="en-US" sz="1600">
                <a:solidFill>
                  <a:schemeClr val="bg1"/>
                </a:solidFill>
              </a:rPr>
              <a:t>Boyle</a:t>
            </a:r>
          </a:p>
        </p:txBody>
      </p:sp>
      <p:sp>
        <p:nvSpPr>
          <p:cNvPr id="18438" name="Text Box 8"/>
          <p:cNvSpPr txBox="1">
            <a:spLocks noChangeArrowheads="1"/>
          </p:cNvSpPr>
          <p:nvPr/>
        </p:nvSpPr>
        <p:spPr bwMode="auto">
          <a:xfrm>
            <a:off x="6553200" y="2286000"/>
            <a:ext cx="1600200" cy="336550"/>
          </a:xfrm>
          <a:prstGeom prst="rect">
            <a:avLst/>
          </a:prstGeom>
          <a:noFill/>
          <a:ln w="9525">
            <a:noFill/>
            <a:miter lim="800000"/>
            <a:headEnd/>
            <a:tailEnd/>
          </a:ln>
        </p:spPr>
        <p:txBody>
          <a:bodyPr>
            <a:spAutoFit/>
          </a:bodyPr>
          <a:lstStyle/>
          <a:p>
            <a:pPr algn="r" eaLnBrk="0" hangingPunct="0">
              <a:spcBef>
                <a:spcPct val="50000"/>
              </a:spcBef>
            </a:pPr>
            <a:r>
              <a:rPr lang="en-US" sz="1600">
                <a:solidFill>
                  <a:schemeClr val="bg1"/>
                </a:solidFill>
              </a:rPr>
              <a:t>Grassland</a:t>
            </a:r>
          </a:p>
        </p:txBody>
      </p:sp>
      <p:sp>
        <p:nvSpPr>
          <p:cNvPr id="18439" name="Text Box 9"/>
          <p:cNvSpPr txBox="1">
            <a:spLocks noChangeArrowheads="1"/>
          </p:cNvSpPr>
          <p:nvPr/>
        </p:nvSpPr>
        <p:spPr bwMode="auto">
          <a:xfrm>
            <a:off x="6477000" y="0"/>
            <a:ext cx="1600200" cy="581025"/>
          </a:xfrm>
          <a:prstGeom prst="rect">
            <a:avLst/>
          </a:prstGeom>
          <a:noFill/>
          <a:ln w="9525">
            <a:noFill/>
            <a:miter lim="800000"/>
            <a:headEnd/>
            <a:tailEnd/>
          </a:ln>
        </p:spPr>
        <p:txBody>
          <a:bodyPr>
            <a:spAutoFit/>
          </a:bodyPr>
          <a:lstStyle/>
          <a:p>
            <a:pPr algn="r" eaLnBrk="0" hangingPunct="0">
              <a:spcBef>
                <a:spcPct val="50000"/>
              </a:spcBef>
            </a:pPr>
            <a:r>
              <a:rPr lang="en-US" sz="1600">
                <a:solidFill>
                  <a:schemeClr val="bg1"/>
                </a:solidFill>
              </a:rPr>
              <a:t>Wandering River</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55576" y="2492896"/>
            <a:ext cx="7200800" cy="374441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CA" dirty="0" smtClean="0"/>
              <a:t>So Why Water Commissions?</a:t>
            </a:r>
          </a:p>
          <a:p>
            <a:pPr algn="ctr"/>
            <a:endParaRPr lang="en-CA" dirty="0" smtClean="0"/>
          </a:p>
          <a:p>
            <a:pPr algn="ctr"/>
            <a:r>
              <a:rPr lang="en-CA" dirty="0" smtClean="0"/>
              <a:t>Like many regions of the province approximately 15 years ago the public and municipal officials recognized a need to upgrade many of  the municipal potable water systems in Alberta. </a:t>
            </a:r>
          </a:p>
          <a:p>
            <a:pPr algn="ctr"/>
            <a:endParaRPr lang="en-CA" dirty="0" smtClean="0"/>
          </a:p>
          <a:p>
            <a:pPr algn="ctr"/>
            <a:r>
              <a:rPr lang="en-CA" dirty="0" smtClean="0"/>
              <a:t>Science and water treatment plant technologies were quickly advancing; aging infrastructure and growing populations were stressing existing facilities; shortages of skilled operators, particularly in smaller communities were a concern and serious failures such as the well documented incidences in Walkerton, Ontario and North </a:t>
            </a:r>
            <a:r>
              <a:rPr lang="en-CA" dirty="0" err="1" smtClean="0"/>
              <a:t>Battleford</a:t>
            </a:r>
            <a:r>
              <a:rPr lang="en-CA" dirty="0" smtClean="0"/>
              <a:t>, Saskatchewan resulted in the public clearly communicating their desire for safe reliable drinking water in Alberta.</a:t>
            </a:r>
            <a:endParaRPr lang="en-CA" dirty="0"/>
          </a:p>
        </p:txBody>
      </p:sp>
      <p:pic>
        <p:nvPicPr>
          <p:cNvPr id="5" name="Picture 4" descr="arwsc logo-c.jpg"/>
          <p:cNvPicPr>
            <a:picLocks noChangeAspect="1"/>
          </p:cNvPicPr>
          <p:nvPr/>
        </p:nvPicPr>
        <p:blipFill>
          <a:blip r:embed="rId2" cstate="print"/>
          <a:stretch>
            <a:fillRect/>
          </a:stretch>
        </p:blipFill>
        <p:spPr>
          <a:xfrm>
            <a:off x="899592" y="476672"/>
            <a:ext cx="2965009" cy="1484784"/>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72" name="Object 4"/>
          <p:cNvGraphicFramePr>
            <a:graphicFrameLocks noChangeAspect="1"/>
          </p:cNvGraphicFramePr>
          <p:nvPr/>
        </p:nvGraphicFramePr>
        <p:xfrm>
          <a:off x="3131840" y="1988840"/>
          <a:ext cx="1979910" cy="1979910"/>
        </p:xfrm>
        <a:graphic>
          <a:graphicData uri="http://schemas.openxmlformats.org/presentationml/2006/ole">
            <mc:AlternateContent xmlns:mc="http://schemas.openxmlformats.org/markup-compatibility/2006">
              <mc:Choice xmlns:v="urn:schemas-microsoft-com:vml" Requires="v">
                <p:oleObj spid="_x0000_s109575" name="PDF" r:id="rId3" imgW="1080000" imgH="1080000" progId="FoxitReader.Document">
                  <p:embed/>
                </p:oleObj>
              </mc:Choice>
              <mc:Fallback>
                <p:oleObj name="PDF" r:id="rId3" imgW="1080000" imgH="1080000" progId="FoxitReader.Document">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988840"/>
                        <a:ext cx="1979910" cy="1979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 name="Picture 11" descr="023.JPG"/>
          <p:cNvPicPr>
            <a:picLocks noChangeAspect="1"/>
          </p:cNvPicPr>
          <p:nvPr/>
        </p:nvPicPr>
        <p:blipFill>
          <a:blip r:embed="rId5" cstate="print"/>
          <a:stretch>
            <a:fillRect/>
          </a:stretch>
        </p:blipFill>
        <p:spPr>
          <a:xfrm>
            <a:off x="539552" y="1792732"/>
            <a:ext cx="7992888" cy="4868217"/>
          </a:xfrm>
          <a:prstGeom prst="rect">
            <a:avLst/>
          </a:prstGeom>
        </p:spPr>
      </p:pic>
      <p:sp>
        <p:nvSpPr>
          <p:cNvPr id="13" name="Rounded Rectangle 12"/>
          <p:cNvSpPr/>
          <p:nvPr/>
        </p:nvSpPr>
        <p:spPr>
          <a:xfrm>
            <a:off x="611560" y="764704"/>
            <a:ext cx="7848872"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Process Overview</a:t>
            </a:r>
            <a:endParaRPr lang="en-CA"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8" name="Object 4"/>
          <p:cNvGraphicFramePr>
            <a:graphicFrameLocks noChangeAspect="1"/>
          </p:cNvGraphicFramePr>
          <p:nvPr/>
        </p:nvGraphicFramePr>
        <p:xfrm>
          <a:off x="1979712" y="836712"/>
          <a:ext cx="3671887" cy="3671887"/>
        </p:xfrm>
        <a:graphic>
          <a:graphicData uri="http://schemas.openxmlformats.org/presentationml/2006/ole">
            <mc:AlternateContent xmlns:mc="http://schemas.openxmlformats.org/markup-compatibility/2006">
              <mc:Choice xmlns:v="urn:schemas-microsoft-com:vml" Requires="v">
                <p:oleObj spid="_x0000_s134387" name="PDF" r:id="rId3" imgW="1080000" imgH="1080000" progId="FoxitReader.Document">
                  <p:embed/>
                </p:oleObj>
              </mc:Choice>
              <mc:Fallback>
                <p:oleObj name="PDF" r:id="rId3" imgW="1080000" imgH="1080000" progId="FoxitReader.Document">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836712"/>
                        <a:ext cx="3671887" cy="367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4382" name="Object 238"/>
          <p:cNvGraphicFramePr>
            <a:graphicFrameLocks noChangeAspect="1"/>
          </p:cNvGraphicFramePr>
          <p:nvPr/>
        </p:nvGraphicFramePr>
        <p:xfrm>
          <a:off x="1979712" y="836712"/>
          <a:ext cx="5184576" cy="5184576"/>
        </p:xfrm>
        <a:graphic>
          <a:graphicData uri="http://schemas.openxmlformats.org/presentationml/2006/ole">
            <mc:AlternateContent xmlns:mc="http://schemas.openxmlformats.org/markup-compatibility/2006">
              <mc:Choice xmlns:v="urn:schemas-microsoft-com:vml" Requires="v">
                <p:oleObj spid="_x0000_s134388" name="PDF" r:id="rId5" imgW="1080000" imgH="1080000" progId="FoxitReader.Document">
                  <p:embed/>
                </p:oleObj>
              </mc:Choice>
              <mc:Fallback>
                <p:oleObj name="PDF" r:id="rId5" imgW="1080000" imgH="1080000" progId="FoxitReader.Document">
                  <p:embed/>
                  <p:pic>
                    <p:nvPicPr>
                      <p:cNvPr id="0" name="Picture 2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836712"/>
                        <a:ext cx="5184576"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4387" name="Picture 243"/>
          <p:cNvPicPr>
            <a:picLocks noChangeAspect="1" noChangeArrowheads="1"/>
          </p:cNvPicPr>
          <p:nvPr/>
        </p:nvPicPr>
        <p:blipFill>
          <a:blip r:embed="rId6" cstate="print"/>
          <a:srcRect/>
          <a:stretch>
            <a:fillRect/>
          </a:stretch>
        </p:blipFill>
        <p:spPr bwMode="auto">
          <a:xfrm>
            <a:off x="323528" y="836712"/>
            <a:ext cx="8512695" cy="540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0" y="1397000"/>
          <a:ext cx="6096000" cy="5377944"/>
        </p:xfrm>
        <a:graphic>
          <a:graphicData uri="http://schemas.openxmlformats.org/drawingml/2006/table">
            <a:tbl>
              <a:tblPr firstRow="1" bandRow="1">
                <a:tableStyleId>{5C22544A-7EE6-4342-B048-85BDC9FD1C3A}</a:tableStyleId>
              </a:tblPr>
              <a:tblGrid>
                <a:gridCol w="3048000"/>
                <a:gridCol w="3048000"/>
              </a:tblGrid>
              <a:tr h="370840">
                <a:tc>
                  <a:txBody>
                    <a:bodyPr/>
                    <a:lstStyle/>
                    <a:p>
                      <a:r>
                        <a:rPr lang="en-CA" sz="1000" dirty="0" smtClean="0"/>
                        <a:t>Old System</a:t>
                      </a:r>
                      <a:endParaRPr lang="en-CA" sz="1000" dirty="0"/>
                    </a:p>
                  </a:txBody>
                  <a:tcPr/>
                </a:tc>
                <a:tc>
                  <a:txBody>
                    <a:bodyPr/>
                    <a:lstStyle/>
                    <a:p>
                      <a:r>
                        <a:rPr lang="en-CA" sz="1000" dirty="0" smtClean="0"/>
                        <a:t>New</a:t>
                      </a:r>
                      <a:r>
                        <a:rPr lang="en-CA" sz="1000" baseline="0" dirty="0" smtClean="0"/>
                        <a:t> WTP </a:t>
                      </a:r>
                      <a:endParaRPr lang="en-CA" sz="1000" dirty="0"/>
                    </a:p>
                  </a:txBody>
                  <a:tcPr/>
                </a:tc>
              </a:tr>
              <a:tr h="370840">
                <a:tc>
                  <a:txBody>
                    <a:bodyPr/>
                    <a:lstStyle/>
                    <a:p>
                      <a:r>
                        <a:rPr lang="en-CA" sz="1000" dirty="0" smtClean="0"/>
                        <a:t>Prone</a:t>
                      </a:r>
                      <a:r>
                        <a:rPr lang="en-CA" sz="1000" baseline="0" dirty="0" smtClean="0"/>
                        <a:t> to river flooding</a:t>
                      </a:r>
                      <a:endParaRPr lang="en-CA" sz="1000" dirty="0"/>
                    </a:p>
                  </a:txBody>
                  <a:tcPr/>
                </a:tc>
                <a:tc>
                  <a:txBody>
                    <a:bodyPr/>
                    <a:lstStyle/>
                    <a:p>
                      <a:r>
                        <a:rPr lang="en-CA" sz="1000" dirty="0" smtClean="0"/>
                        <a:t>“High point</a:t>
                      </a:r>
                      <a:r>
                        <a:rPr lang="en-CA" sz="1000" baseline="0" dirty="0" smtClean="0"/>
                        <a:t> of land”- flood potential is minimized.</a:t>
                      </a:r>
                    </a:p>
                    <a:p>
                      <a:r>
                        <a:rPr lang="en-CA" sz="1000" baseline="0" dirty="0" smtClean="0"/>
                        <a:t> </a:t>
                      </a:r>
                      <a:endParaRPr lang="en-CA" sz="1000" dirty="0"/>
                    </a:p>
                  </a:txBody>
                  <a:tcPr/>
                </a:tc>
              </a:tr>
              <a:tr h="370840">
                <a:tc>
                  <a:txBody>
                    <a:bodyPr/>
                    <a:lstStyle/>
                    <a:p>
                      <a:r>
                        <a:rPr lang="en-CA" sz="1000" dirty="0" smtClean="0"/>
                        <a:t>Direct</a:t>
                      </a:r>
                      <a:r>
                        <a:rPr lang="en-CA" sz="1000" baseline="0" dirty="0" smtClean="0"/>
                        <a:t> draw from river and other source water concerns.</a:t>
                      </a:r>
                      <a:endParaRPr lang="en-CA" sz="1000" dirty="0"/>
                    </a:p>
                  </a:txBody>
                  <a:tcPr/>
                </a:tc>
                <a:tc>
                  <a:txBody>
                    <a:bodyPr/>
                    <a:lstStyle/>
                    <a:p>
                      <a:r>
                        <a:rPr lang="en-CA" sz="1000" dirty="0" smtClean="0"/>
                        <a:t>Storage pond – able to avoid adverse</a:t>
                      </a:r>
                      <a:r>
                        <a:rPr lang="en-CA" sz="1000" baseline="0" dirty="0" smtClean="0"/>
                        <a:t> river conditions and river spills</a:t>
                      </a:r>
                      <a:endParaRPr lang="en-CA" sz="1000" dirty="0"/>
                    </a:p>
                  </a:txBody>
                  <a:tcPr/>
                </a:tc>
              </a:tr>
              <a:tr h="4198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000" dirty="0" smtClean="0"/>
                        <a:t>Rapid</a:t>
                      </a:r>
                      <a:r>
                        <a:rPr lang="en-CA" sz="1000" baseline="0" dirty="0" smtClean="0"/>
                        <a:t> Sand Filters - 0.3 to 1 NTU turbidity</a:t>
                      </a:r>
                      <a:endParaRPr lang="en-CA" sz="1000" dirty="0" smtClean="0"/>
                    </a:p>
                    <a:p>
                      <a:endParaRPr lang="en-CA"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000" dirty="0" smtClean="0"/>
                        <a:t>Membrane</a:t>
                      </a:r>
                      <a:r>
                        <a:rPr lang="en-CA" sz="1000" baseline="0" dirty="0" smtClean="0"/>
                        <a:t> microfiltration - 0.014 NTU</a:t>
                      </a:r>
                      <a:r>
                        <a:rPr lang="en-CA" sz="1000" i="1" baseline="0" dirty="0" smtClean="0"/>
                        <a:t> steady</a:t>
                      </a:r>
                      <a:endParaRPr lang="en-CA" sz="1000" i="1" dirty="0" smtClean="0"/>
                    </a:p>
                    <a:p>
                      <a:endParaRPr lang="en-CA" sz="1000" dirty="0"/>
                    </a:p>
                  </a:txBody>
                  <a:tcPr/>
                </a:tc>
              </a:tr>
              <a:tr h="370840">
                <a:tc>
                  <a:txBody>
                    <a:bodyPr/>
                    <a:lstStyle/>
                    <a:p>
                      <a:r>
                        <a:rPr lang="en-CA" sz="1000" dirty="0" smtClean="0"/>
                        <a:t>Little</a:t>
                      </a:r>
                      <a:r>
                        <a:rPr lang="en-CA" sz="1000" baseline="0" dirty="0" smtClean="0"/>
                        <a:t> redundancy</a:t>
                      </a:r>
                      <a:endParaRPr lang="en-CA" sz="1000" dirty="0"/>
                    </a:p>
                  </a:txBody>
                  <a:tcPr/>
                </a:tc>
                <a:tc>
                  <a:txBody>
                    <a:bodyPr/>
                    <a:lstStyle/>
                    <a:p>
                      <a:r>
                        <a:rPr lang="en-CA" sz="1000" baseline="0" dirty="0" smtClean="0"/>
                        <a:t>Redundancy throughout - equipment failures can be managed remotely and efficiently – duty and stand-by pumping</a:t>
                      </a:r>
                      <a:endParaRPr lang="en-CA" sz="1000" dirty="0"/>
                    </a:p>
                  </a:txBody>
                  <a:tcPr/>
                </a:tc>
              </a:tr>
              <a:tr h="370840">
                <a:tc>
                  <a:txBody>
                    <a:bodyPr/>
                    <a:lstStyle/>
                    <a:p>
                      <a:r>
                        <a:rPr lang="en-CA" sz="1000" dirty="0" smtClean="0"/>
                        <a:t>Minimal</a:t>
                      </a:r>
                      <a:r>
                        <a:rPr lang="en-CA" sz="1000" baseline="0" dirty="0" smtClean="0"/>
                        <a:t> automations and alarms</a:t>
                      </a:r>
                      <a:endParaRPr lang="en-CA" sz="1000" dirty="0"/>
                    </a:p>
                  </a:txBody>
                  <a:tcPr/>
                </a:tc>
                <a:tc>
                  <a:txBody>
                    <a:bodyPr/>
                    <a:lstStyle/>
                    <a:p>
                      <a:r>
                        <a:rPr lang="en-CA" sz="1000" dirty="0" smtClean="0"/>
                        <a:t>Full automation - Monitoring</a:t>
                      </a:r>
                      <a:r>
                        <a:rPr lang="en-CA" sz="1000" baseline="0" dirty="0" smtClean="0"/>
                        <a:t> and Control. On-line real time continuous monitoring and reporting.</a:t>
                      </a:r>
                      <a:endParaRPr lang="en-CA" sz="1000" dirty="0"/>
                    </a:p>
                  </a:txBody>
                  <a:tcPr/>
                </a:tc>
              </a:tr>
              <a:tr h="370840">
                <a:tc>
                  <a:txBody>
                    <a:bodyPr/>
                    <a:lstStyle/>
                    <a:p>
                      <a:r>
                        <a:rPr lang="en-CA" sz="1000" dirty="0" smtClean="0"/>
                        <a:t>At capacity – limiting growth</a:t>
                      </a:r>
                      <a:endParaRPr lang="en-CA" sz="1000" dirty="0"/>
                    </a:p>
                  </a:txBody>
                  <a:tcPr/>
                </a:tc>
                <a:tc>
                  <a:txBody>
                    <a:bodyPr/>
                    <a:lstStyle/>
                    <a:p>
                      <a:r>
                        <a:rPr lang="en-CA" sz="1000" dirty="0" smtClean="0"/>
                        <a:t>Designed</a:t>
                      </a:r>
                      <a:r>
                        <a:rPr lang="en-CA" sz="1000" baseline="0" dirty="0" smtClean="0"/>
                        <a:t> for a third more expansion - and increased </a:t>
                      </a:r>
                      <a:r>
                        <a:rPr lang="en-CA" sz="1000" baseline="0" dirty="0" err="1" smtClean="0"/>
                        <a:t>clearwell</a:t>
                      </a:r>
                      <a:r>
                        <a:rPr lang="en-CA" sz="1000" baseline="0" dirty="0" smtClean="0"/>
                        <a:t> storage.</a:t>
                      </a:r>
                      <a:endParaRPr lang="en-CA" sz="1000" dirty="0"/>
                    </a:p>
                  </a:txBody>
                  <a:tcPr/>
                </a:tc>
              </a:tr>
              <a:tr h="370840">
                <a:tc>
                  <a:txBody>
                    <a:bodyPr/>
                    <a:lstStyle/>
                    <a:p>
                      <a:r>
                        <a:rPr lang="en-CA" sz="1000" dirty="0" smtClean="0"/>
                        <a:t>Efficiencies</a:t>
                      </a:r>
                      <a:r>
                        <a:rPr lang="en-CA" sz="1000" baseline="0" dirty="0" smtClean="0"/>
                        <a:t> as low as 60% recovery</a:t>
                      </a:r>
                      <a:endParaRPr lang="en-CA" sz="1000" dirty="0"/>
                    </a:p>
                  </a:txBody>
                  <a:tcPr/>
                </a:tc>
                <a:tc>
                  <a:txBody>
                    <a:bodyPr/>
                    <a:lstStyle/>
                    <a:p>
                      <a:r>
                        <a:rPr lang="en-CA" sz="1000" dirty="0" smtClean="0"/>
                        <a:t>Recovery</a:t>
                      </a:r>
                      <a:r>
                        <a:rPr lang="en-CA" sz="1000" baseline="0" dirty="0" smtClean="0"/>
                        <a:t> at approximately 95%.</a:t>
                      </a:r>
                      <a:endParaRPr lang="en-CA" sz="1000" dirty="0"/>
                    </a:p>
                  </a:txBody>
                  <a:tcPr/>
                </a:tc>
              </a:tr>
              <a:tr h="370840">
                <a:tc>
                  <a:txBody>
                    <a:bodyPr/>
                    <a:lstStyle/>
                    <a:p>
                      <a:r>
                        <a:rPr lang="en-CA" sz="1000" dirty="0" smtClean="0"/>
                        <a:t>Limited metering</a:t>
                      </a:r>
                      <a:r>
                        <a:rPr lang="en-CA" sz="1000" baseline="0" dirty="0" smtClean="0"/>
                        <a:t> efficiencies </a:t>
                      </a:r>
                      <a:endParaRPr lang="en-CA" sz="1000" dirty="0"/>
                    </a:p>
                  </a:txBody>
                  <a:tcPr/>
                </a:tc>
                <a:tc>
                  <a:txBody>
                    <a:bodyPr/>
                    <a:lstStyle/>
                    <a:p>
                      <a:r>
                        <a:rPr lang="en-CA" sz="1000" dirty="0" smtClean="0"/>
                        <a:t>Daily</a:t>
                      </a:r>
                      <a:r>
                        <a:rPr lang="en-CA" sz="1000" baseline="0" dirty="0" smtClean="0"/>
                        <a:t> water audit.</a:t>
                      </a:r>
                      <a:endParaRPr lang="en-CA" sz="1000" dirty="0"/>
                    </a:p>
                  </a:txBody>
                  <a:tcPr/>
                </a:tc>
              </a:tr>
              <a:tr h="370840">
                <a:tc>
                  <a:txBody>
                    <a:bodyPr/>
                    <a:lstStyle/>
                    <a:p>
                      <a:r>
                        <a:rPr lang="en-CA" sz="1000" dirty="0" smtClean="0"/>
                        <a:t>Short circuiting </a:t>
                      </a:r>
                      <a:r>
                        <a:rPr lang="en-CA" sz="1000" dirty="0" err="1" smtClean="0"/>
                        <a:t>clearwells</a:t>
                      </a:r>
                      <a:endParaRPr lang="en-CA" sz="1000" dirty="0"/>
                    </a:p>
                  </a:txBody>
                  <a:tcPr/>
                </a:tc>
                <a:tc>
                  <a:txBody>
                    <a:bodyPr/>
                    <a:lstStyle/>
                    <a:p>
                      <a:r>
                        <a:rPr lang="en-CA" sz="1000" dirty="0" smtClean="0"/>
                        <a:t>Superior baffling.</a:t>
                      </a:r>
                      <a:endParaRPr lang="en-CA" sz="1000" dirty="0"/>
                    </a:p>
                  </a:txBody>
                  <a:tcPr/>
                </a:tc>
              </a:tr>
              <a:tr h="370840">
                <a:tc>
                  <a:txBody>
                    <a:bodyPr/>
                    <a:lstStyle/>
                    <a:p>
                      <a:r>
                        <a:rPr lang="en-CA" sz="1000" dirty="0" smtClean="0"/>
                        <a:t>Free</a:t>
                      </a:r>
                      <a:r>
                        <a:rPr lang="en-CA" sz="1000" baseline="0" dirty="0" smtClean="0"/>
                        <a:t> Chlorine  –  By-products and maintenance</a:t>
                      </a:r>
                      <a:endParaRPr lang="en-CA" sz="1000" dirty="0"/>
                    </a:p>
                  </a:txBody>
                  <a:tcPr/>
                </a:tc>
                <a:tc>
                  <a:txBody>
                    <a:bodyPr/>
                    <a:lstStyle/>
                    <a:p>
                      <a:r>
                        <a:rPr lang="en-CA" sz="1000" dirty="0" smtClean="0"/>
                        <a:t>Chloramines - better</a:t>
                      </a:r>
                      <a:r>
                        <a:rPr lang="en-CA" sz="1000" baseline="0" dirty="0" smtClean="0"/>
                        <a:t> disinfection by- product management and  lower maintenance and stable disinfection.</a:t>
                      </a:r>
                      <a:endParaRPr lang="en-CA" sz="1000" dirty="0"/>
                    </a:p>
                  </a:txBody>
                  <a:tcPr/>
                </a:tc>
              </a:tr>
              <a:tr h="370840">
                <a:tc>
                  <a:txBody>
                    <a:bodyPr/>
                    <a:lstStyle/>
                    <a:p>
                      <a:r>
                        <a:rPr lang="en-CA" sz="1000" dirty="0" smtClean="0"/>
                        <a:t>Older</a:t>
                      </a:r>
                      <a:r>
                        <a:rPr lang="en-CA" sz="1000" baseline="0" dirty="0" smtClean="0"/>
                        <a:t> construction</a:t>
                      </a:r>
                      <a:endParaRPr lang="en-CA" sz="1000" dirty="0"/>
                    </a:p>
                  </a:txBody>
                  <a:tcPr/>
                </a:tc>
                <a:tc>
                  <a:txBody>
                    <a:bodyPr/>
                    <a:lstStyle/>
                    <a:p>
                      <a:r>
                        <a:rPr lang="en-CA" sz="1000" dirty="0" smtClean="0"/>
                        <a:t>Newer</a:t>
                      </a:r>
                      <a:r>
                        <a:rPr lang="en-CA" sz="1000" baseline="0" dirty="0" smtClean="0"/>
                        <a:t> construction and e</a:t>
                      </a:r>
                      <a:r>
                        <a:rPr lang="en-CA" sz="1000" dirty="0" smtClean="0"/>
                        <a:t>nergy</a:t>
                      </a:r>
                      <a:r>
                        <a:rPr lang="en-CA" sz="1000" baseline="0" dirty="0" smtClean="0"/>
                        <a:t> efficiencies.  Lights, solar heating, and power monitoring.</a:t>
                      </a:r>
                      <a:endParaRPr lang="en-CA" sz="1000" dirty="0"/>
                    </a:p>
                  </a:txBody>
                  <a:tcPr/>
                </a:tc>
              </a:tr>
              <a:tr h="370840">
                <a:tc>
                  <a:txBody>
                    <a:bodyPr/>
                    <a:lstStyle/>
                    <a:p>
                      <a:r>
                        <a:rPr lang="en-CA" sz="1000" dirty="0" smtClean="0"/>
                        <a:t>Limited</a:t>
                      </a:r>
                      <a:r>
                        <a:rPr lang="en-CA" sz="1000" baseline="0" dirty="0" smtClean="0"/>
                        <a:t> certified operators</a:t>
                      </a:r>
                      <a:endParaRPr lang="en-CA"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000" dirty="0" smtClean="0"/>
                        <a:t>Optimized human resources</a:t>
                      </a:r>
                      <a:r>
                        <a:rPr lang="en-CA" sz="1000" baseline="0" dirty="0" smtClean="0"/>
                        <a:t> - </a:t>
                      </a:r>
                      <a:r>
                        <a:rPr lang="en-CA" sz="1000" dirty="0" smtClean="0"/>
                        <a:t>operators.</a:t>
                      </a:r>
                    </a:p>
                    <a:p>
                      <a:endParaRPr lang="en-CA" sz="1000" dirty="0"/>
                    </a:p>
                  </a:txBody>
                  <a:tcPr/>
                </a:tc>
              </a:tr>
            </a:tbl>
          </a:graphicData>
        </a:graphic>
      </p:graphicFrame>
      <p:sp>
        <p:nvSpPr>
          <p:cNvPr id="3" name="Rounded Rectangle 2"/>
          <p:cNvSpPr/>
          <p:nvPr/>
        </p:nvSpPr>
        <p:spPr>
          <a:xfrm>
            <a:off x="1547664" y="620688"/>
            <a:ext cx="604867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Discussion Points</a:t>
            </a:r>
            <a:endParaRPr lang="en-CA" dirty="0"/>
          </a:p>
        </p:txBody>
      </p:sp>
      <p:pic>
        <p:nvPicPr>
          <p:cNvPr id="108548" name="Picture 4" descr="C:\Users\Jamie.ARWSC\AppData\Local\Microsoft\Windows\Temporary Internet Files\Content.IE5\X56K1Q29\MC900157051[1].wmf"/>
          <p:cNvPicPr>
            <a:picLocks noChangeAspect="1" noChangeArrowheads="1"/>
          </p:cNvPicPr>
          <p:nvPr/>
        </p:nvPicPr>
        <p:blipFill>
          <a:blip r:embed="rId2" cstate="print"/>
          <a:srcRect/>
          <a:stretch>
            <a:fillRect/>
          </a:stretch>
        </p:blipFill>
        <p:spPr bwMode="auto">
          <a:xfrm>
            <a:off x="179512" y="620688"/>
            <a:ext cx="1156898" cy="1080120"/>
          </a:xfrm>
          <a:prstGeom prst="rect">
            <a:avLst/>
          </a:prstGeom>
          <a:noFill/>
        </p:spPr>
      </p:pic>
      <p:pic>
        <p:nvPicPr>
          <p:cNvPr id="108562" name="Picture 18" descr="C:\Users\Jamie.ARWSC\AppData\Local\Microsoft\Windows\Temporary Internet Files\Content.IE5\0IDG30MF\MC900304527[1].wmf"/>
          <p:cNvPicPr>
            <a:picLocks noChangeAspect="1" noChangeArrowheads="1"/>
          </p:cNvPicPr>
          <p:nvPr/>
        </p:nvPicPr>
        <p:blipFill>
          <a:blip r:embed="rId3" cstate="print"/>
          <a:srcRect/>
          <a:stretch>
            <a:fillRect/>
          </a:stretch>
        </p:blipFill>
        <p:spPr bwMode="auto">
          <a:xfrm>
            <a:off x="7884368" y="5589240"/>
            <a:ext cx="1078021" cy="936104"/>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59632" y="692696"/>
            <a:ext cx="6768752"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Take Home Messages</a:t>
            </a:r>
            <a:endParaRPr lang="en-CA" dirty="0"/>
          </a:p>
        </p:txBody>
      </p:sp>
      <p:sp>
        <p:nvSpPr>
          <p:cNvPr id="5" name="TextBox 4"/>
          <p:cNvSpPr txBox="1"/>
          <p:nvPr/>
        </p:nvSpPr>
        <p:spPr>
          <a:xfrm>
            <a:off x="1475656" y="2204864"/>
            <a:ext cx="6408712" cy="3970318"/>
          </a:xfrm>
          <a:prstGeom prst="rect">
            <a:avLst/>
          </a:prstGeom>
          <a:noFill/>
        </p:spPr>
        <p:txBody>
          <a:bodyPr wrap="square" rtlCol="0">
            <a:spAutoFit/>
          </a:bodyPr>
          <a:lstStyle/>
          <a:p>
            <a:pPr>
              <a:buFont typeface="Arial" pitchFamily="34" charset="0"/>
              <a:buChar char="•"/>
            </a:pPr>
            <a:r>
              <a:rPr lang="en-CA" dirty="0" smtClean="0"/>
              <a:t>The Athabasca regional potable water systems were in need of upgrades.  This region is now fortunate to have upgraded relevant municipal infrastructure.</a:t>
            </a:r>
          </a:p>
          <a:p>
            <a:pPr>
              <a:buFont typeface="Arial" pitchFamily="34" charset="0"/>
              <a:buChar char="•"/>
            </a:pPr>
            <a:r>
              <a:rPr lang="en-CA" dirty="0" smtClean="0"/>
              <a:t> Our world is changing – the world population is exploding, demands on natural resources are tremendous, but science and technology is advancing and so is the world of municipal water treatment.  </a:t>
            </a:r>
          </a:p>
          <a:p>
            <a:pPr>
              <a:buFont typeface="Arial" pitchFamily="34" charset="0"/>
              <a:buChar char="•"/>
            </a:pPr>
            <a:r>
              <a:rPr lang="en-CA" dirty="0" smtClean="0"/>
              <a:t>The ability to effectively treat water is heavily influenced by the quality of the source water.</a:t>
            </a:r>
          </a:p>
          <a:p>
            <a:pPr>
              <a:buFont typeface="Arial" pitchFamily="34" charset="0"/>
              <a:buChar char="•"/>
            </a:pPr>
            <a:r>
              <a:rPr lang="en-CA" dirty="0" smtClean="0"/>
              <a:t>The regions municipal potable water is safe - based on the science and technology that is available today.  Safe water parameters are monitored 24 hours a day 365 days per year, by certified, experienced staff.</a:t>
            </a:r>
          </a:p>
          <a:p>
            <a:pPr>
              <a:buFont typeface="Arial" pitchFamily="34" charset="0"/>
              <a:buChar char="•"/>
            </a:pPr>
            <a:endParaRPr lang="en-CA" dirty="0"/>
          </a:p>
        </p:txBody>
      </p:sp>
      <p:pic>
        <p:nvPicPr>
          <p:cNvPr id="188418" name="Picture 2" descr="File:Population curve.svg">
            <a:hlinkClick r:id="rId2"/>
          </p:cNvPr>
          <p:cNvPicPr>
            <a:picLocks noChangeAspect="1" noChangeArrowheads="1"/>
          </p:cNvPicPr>
          <p:nvPr/>
        </p:nvPicPr>
        <p:blipFill>
          <a:blip r:embed="rId3" cstate="print"/>
          <a:srcRect/>
          <a:stretch>
            <a:fillRect/>
          </a:stretch>
        </p:blipFill>
        <p:spPr bwMode="auto">
          <a:xfrm>
            <a:off x="4067944" y="5645620"/>
            <a:ext cx="2051720" cy="1212380"/>
          </a:xfrm>
          <a:prstGeom prst="rect">
            <a:avLst/>
          </a:prstGeom>
          <a:noFill/>
        </p:spPr>
      </p:pic>
      <p:pic>
        <p:nvPicPr>
          <p:cNvPr id="188420" name="Picture 4" descr="File:Alberta population.svg">
            <a:hlinkClick r:id="rId4"/>
          </p:cNvPr>
          <p:cNvPicPr>
            <a:picLocks noChangeAspect="1" noChangeArrowheads="1"/>
          </p:cNvPicPr>
          <p:nvPr/>
        </p:nvPicPr>
        <p:blipFill>
          <a:blip r:embed="rId5" cstate="print"/>
          <a:srcRect/>
          <a:stretch>
            <a:fillRect/>
          </a:stretch>
        </p:blipFill>
        <p:spPr bwMode="auto">
          <a:xfrm>
            <a:off x="6516216" y="5682829"/>
            <a:ext cx="1728192" cy="1175171"/>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2" cstate="print"/>
          <a:srcRect/>
          <a:stretch>
            <a:fillRect/>
          </a:stretch>
        </p:blipFill>
        <p:spPr bwMode="auto">
          <a:xfrm>
            <a:off x="1979712" y="548680"/>
            <a:ext cx="5037537" cy="576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3284984"/>
            <a:ext cx="8229600" cy="2160240"/>
          </a:xfrm>
        </p:spPr>
        <p:txBody>
          <a:bodyPr>
            <a:normAutofit/>
          </a:bodyPr>
          <a:lstStyle/>
          <a:p>
            <a:pPr>
              <a:spcBef>
                <a:spcPts val="0"/>
              </a:spcBef>
              <a:buNone/>
            </a:pPr>
            <a:r>
              <a:rPr lang="en-CA" dirty="0" smtClean="0"/>
              <a:t>  	</a:t>
            </a:r>
            <a:r>
              <a:rPr lang="en-CA" sz="1600" dirty="0" smtClean="0"/>
              <a:t>“Some of the existing water supply facilities are nearing capacity or have raw water supply challenges and upgrades are presently being reviewed.  Changes to the Alberta Environment Standards will require a higher level of water treatment which will result in costly upgrades.”</a:t>
            </a:r>
          </a:p>
          <a:p>
            <a:pPr>
              <a:buNone/>
            </a:pPr>
            <a:r>
              <a:rPr lang="en-CA" sz="1600" dirty="0" smtClean="0"/>
              <a:t>	</a:t>
            </a:r>
          </a:p>
          <a:p>
            <a:pPr>
              <a:buNone/>
            </a:pPr>
            <a:r>
              <a:rPr lang="en-CA" sz="1600" dirty="0" smtClean="0"/>
              <a:t>		</a:t>
            </a:r>
            <a:r>
              <a:rPr lang="en-CA" sz="1600" i="1" dirty="0" smtClean="0"/>
              <a:t>	</a:t>
            </a:r>
            <a:r>
              <a:rPr lang="en-CA" sz="1200" i="1" dirty="0" smtClean="0"/>
              <a:t>County of Athabasca- Regional Water Supply System Feasibility Report – November, 2003</a:t>
            </a:r>
          </a:p>
          <a:p>
            <a:endParaRPr lang="en-CA" dirty="0"/>
          </a:p>
        </p:txBody>
      </p:sp>
      <p:sp>
        <p:nvSpPr>
          <p:cNvPr id="4" name="Rounded Rectangle 3"/>
          <p:cNvSpPr/>
          <p:nvPr/>
        </p:nvSpPr>
        <p:spPr>
          <a:xfrm>
            <a:off x="467544" y="476672"/>
            <a:ext cx="8496944" cy="100811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CA" b="1" dirty="0" smtClean="0"/>
              <a:t>But did the Athabasca region drinking water systems need upgrades and a Commission? </a:t>
            </a:r>
          </a:p>
        </p:txBody>
      </p:sp>
      <p:sp>
        <p:nvSpPr>
          <p:cNvPr id="5" name="TextBox 4"/>
          <p:cNvSpPr txBox="1"/>
          <p:nvPr/>
        </p:nvSpPr>
        <p:spPr>
          <a:xfrm>
            <a:off x="899592" y="1988840"/>
            <a:ext cx="7488832" cy="923330"/>
          </a:xfrm>
          <a:prstGeom prst="rect">
            <a:avLst/>
          </a:prstGeom>
          <a:noFill/>
        </p:spPr>
        <p:txBody>
          <a:bodyPr wrap="square" rtlCol="0">
            <a:spAutoFit/>
          </a:bodyPr>
          <a:lstStyle/>
          <a:p>
            <a:r>
              <a:rPr lang="en-CA" dirty="0" smtClean="0"/>
              <a:t>In 2003, Athabasca County commissioned Associated Engineering to complete a Regional Water Supply System Feasibility Report and they reported the following;</a:t>
            </a: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07.JPG"/>
          <p:cNvPicPr>
            <a:picLocks noChangeAspect="1"/>
          </p:cNvPicPr>
          <p:nvPr/>
        </p:nvPicPr>
        <p:blipFill>
          <a:blip r:embed="rId2" cstate="print"/>
          <a:stretch>
            <a:fillRect/>
          </a:stretch>
        </p:blipFill>
        <p:spPr>
          <a:xfrm>
            <a:off x="467544" y="3933056"/>
            <a:ext cx="2409917" cy="1800000"/>
          </a:xfrm>
          <a:prstGeom prst="rect">
            <a:avLst/>
          </a:prstGeom>
        </p:spPr>
      </p:pic>
      <p:pic>
        <p:nvPicPr>
          <p:cNvPr id="5" name="Picture 4" descr="DSCF2306.JPG"/>
          <p:cNvPicPr>
            <a:picLocks noChangeAspect="1"/>
          </p:cNvPicPr>
          <p:nvPr/>
        </p:nvPicPr>
        <p:blipFill>
          <a:blip r:embed="rId3" cstate="print"/>
          <a:stretch>
            <a:fillRect/>
          </a:stretch>
        </p:blipFill>
        <p:spPr>
          <a:xfrm>
            <a:off x="251520" y="980728"/>
            <a:ext cx="2400000" cy="1800000"/>
          </a:xfrm>
          <a:prstGeom prst="rect">
            <a:avLst/>
          </a:prstGeom>
        </p:spPr>
      </p:pic>
      <p:pic>
        <p:nvPicPr>
          <p:cNvPr id="6" name="Picture 5" descr="010.JPG"/>
          <p:cNvPicPr>
            <a:picLocks noChangeAspect="1"/>
          </p:cNvPicPr>
          <p:nvPr/>
        </p:nvPicPr>
        <p:blipFill>
          <a:blip r:embed="rId4" cstate="print"/>
          <a:stretch>
            <a:fillRect/>
          </a:stretch>
        </p:blipFill>
        <p:spPr>
          <a:xfrm>
            <a:off x="6444208" y="692696"/>
            <a:ext cx="2409917" cy="1800000"/>
          </a:xfrm>
          <a:prstGeom prst="rect">
            <a:avLst/>
          </a:prstGeom>
        </p:spPr>
      </p:pic>
      <p:pic>
        <p:nvPicPr>
          <p:cNvPr id="7" name="Picture 6" descr="070.JPG"/>
          <p:cNvPicPr>
            <a:picLocks noChangeAspect="1"/>
          </p:cNvPicPr>
          <p:nvPr/>
        </p:nvPicPr>
        <p:blipFill>
          <a:blip r:embed="rId5" cstate="print"/>
          <a:stretch>
            <a:fillRect/>
          </a:stretch>
        </p:blipFill>
        <p:spPr>
          <a:xfrm>
            <a:off x="3275856" y="188640"/>
            <a:ext cx="2400000" cy="1800000"/>
          </a:xfrm>
          <a:prstGeom prst="rect">
            <a:avLst/>
          </a:prstGeom>
        </p:spPr>
      </p:pic>
      <p:pic>
        <p:nvPicPr>
          <p:cNvPr id="8" name="Picture 7" descr="Jan 30 08 014.jpg"/>
          <p:cNvPicPr>
            <a:picLocks noChangeAspect="1"/>
          </p:cNvPicPr>
          <p:nvPr/>
        </p:nvPicPr>
        <p:blipFill>
          <a:blip r:embed="rId6" cstate="print"/>
          <a:stretch>
            <a:fillRect/>
          </a:stretch>
        </p:blipFill>
        <p:spPr>
          <a:xfrm>
            <a:off x="6300192" y="3861048"/>
            <a:ext cx="2404918" cy="1800000"/>
          </a:xfrm>
          <a:prstGeom prst="rect">
            <a:avLst/>
          </a:prstGeom>
        </p:spPr>
      </p:pic>
      <p:sp>
        <p:nvSpPr>
          <p:cNvPr id="10" name="TextBox 9"/>
          <p:cNvSpPr txBox="1"/>
          <p:nvPr/>
        </p:nvSpPr>
        <p:spPr>
          <a:xfrm>
            <a:off x="683568" y="5949280"/>
            <a:ext cx="1944216" cy="27699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CA" sz="1200" dirty="0" smtClean="0"/>
              <a:t>Town of Athabasca WTP</a:t>
            </a:r>
            <a:endParaRPr lang="en-CA" sz="1200" dirty="0"/>
          </a:p>
        </p:txBody>
      </p:sp>
      <p:sp>
        <p:nvSpPr>
          <p:cNvPr id="11" name="TextBox 10"/>
          <p:cNvSpPr txBox="1"/>
          <p:nvPr/>
        </p:nvSpPr>
        <p:spPr>
          <a:xfrm>
            <a:off x="323528" y="3068960"/>
            <a:ext cx="2376264" cy="27699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CA" sz="1200" dirty="0" smtClean="0"/>
              <a:t>Athabasca County </a:t>
            </a:r>
            <a:r>
              <a:rPr lang="en-CA" sz="1200" dirty="0" err="1" smtClean="0"/>
              <a:t>Colinton</a:t>
            </a:r>
            <a:r>
              <a:rPr lang="en-CA" sz="1200" dirty="0" smtClean="0"/>
              <a:t> WTP</a:t>
            </a:r>
            <a:endParaRPr lang="en-CA" sz="1200" dirty="0"/>
          </a:p>
        </p:txBody>
      </p:sp>
      <p:sp>
        <p:nvSpPr>
          <p:cNvPr id="12" name="TextBox 11"/>
          <p:cNvSpPr txBox="1"/>
          <p:nvPr/>
        </p:nvSpPr>
        <p:spPr>
          <a:xfrm>
            <a:off x="3419872" y="2204864"/>
            <a:ext cx="2160240" cy="27699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CA" sz="1200" dirty="0" smtClean="0"/>
              <a:t>Village of Boyle WTP</a:t>
            </a:r>
            <a:endParaRPr lang="en-CA" sz="1200" dirty="0"/>
          </a:p>
        </p:txBody>
      </p:sp>
      <p:sp>
        <p:nvSpPr>
          <p:cNvPr id="14" name="TextBox 13"/>
          <p:cNvSpPr txBox="1"/>
          <p:nvPr/>
        </p:nvSpPr>
        <p:spPr>
          <a:xfrm>
            <a:off x="6372200" y="5733256"/>
            <a:ext cx="2376264" cy="24622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CA" sz="1000" dirty="0" smtClean="0"/>
              <a:t>Athabasca County Wandering River  WTP</a:t>
            </a:r>
            <a:endParaRPr lang="en-CA" sz="1000" dirty="0"/>
          </a:p>
        </p:txBody>
      </p:sp>
      <p:sp>
        <p:nvSpPr>
          <p:cNvPr id="15" name="TextBox 14"/>
          <p:cNvSpPr txBox="1"/>
          <p:nvPr/>
        </p:nvSpPr>
        <p:spPr>
          <a:xfrm>
            <a:off x="6588224" y="2780928"/>
            <a:ext cx="2304256" cy="27699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CA" sz="1200" dirty="0" smtClean="0"/>
              <a:t>Athabasca County Grassland WTP</a:t>
            </a:r>
            <a:endParaRPr lang="en-CA" sz="1200" dirty="0"/>
          </a:p>
        </p:txBody>
      </p:sp>
      <p:sp>
        <p:nvSpPr>
          <p:cNvPr id="18" name="Rounded Rectangle 17"/>
          <p:cNvSpPr/>
          <p:nvPr/>
        </p:nvSpPr>
        <p:spPr>
          <a:xfrm>
            <a:off x="3131840" y="3212976"/>
            <a:ext cx="2952328" cy="187220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Prior to the Commission, potable water supply in the Region was de-centralized.  The feasibility study considered the regions existing water treatment plants.</a:t>
            </a:r>
            <a:endParaRPr lang="en-CA" dirty="0"/>
          </a:p>
        </p:txBody>
      </p:sp>
      <p:pic>
        <p:nvPicPr>
          <p:cNvPr id="82946" name="Picture 2" descr="C:\Users\Jamie.ARWSC\AppData\Local\Microsoft\Windows\Temporary Internet Files\Content.IE5\SGOAG7WG\MC900388748[1].wmf"/>
          <p:cNvPicPr>
            <a:picLocks noChangeAspect="1" noChangeArrowheads="1"/>
          </p:cNvPicPr>
          <p:nvPr/>
        </p:nvPicPr>
        <p:blipFill>
          <a:blip r:embed="rId7" cstate="print"/>
          <a:srcRect/>
          <a:stretch>
            <a:fillRect/>
          </a:stretch>
        </p:blipFill>
        <p:spPr bwMode="auto">
          <a:xfrm>
            <a:off x="4211960" y="5085184"/>
            <a:ext cx="1819656" cy="1175918"/>
          </a:xfrm>
          <a:prstGeom prst="rect">
            <a:avLst/>
          </a:prstGeom>
          <a:noFill/>
        </p:spPr>
      </p:pic>
      <p:pic>
        <p:nvPicPr>
          <p:cNvPr id="82947" name="Picture 3" descr="C:\Users\Jamie.ARWSC\AppData\Local\Microsoft\Windows\Temporary Internet Files\Content.IE5\0IDG30MF\MM900236466[1].gif"/>
          <p:cNvPicPr>
            <a:picLocks noChangeAspect="1" noChangeArrowheads="1" noCrop="1"/>
          </p:cNvPicPr>
          <p:nvPr/>
        </p:nvPicPr>
        <p:blipFill>
          <a:blip r:embed="rId8" cstate="print"/>
          <a:srcRect/>
          <a:stretch>
            <a:fillRect/>
          </a:stretch>
        </p:blipFill>
        <p:spPr bwMode="auto">
          <a:xfrm>
            <a:off x="2483768" y="2132856"/>
            <a:ext cx="1219200" cy="1219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1115616" y="2132856"/>
          <a:ext cx="7704855" cy="4052424"/>
        </p:xfrm>
        <a:graphic>
          <a:graphicData uri="http://schemas.openxmlformats.org/drawingml/2006/table">
            <a:tbl>
              <a:tblPr firstRow="1" bandRow="1">
                <a:tableStyleId>{5C22544A-7EE6-4342-B048-85BDC9FD1C3A}</a:tableStyleId>
              </a:tblPr>
              <a:tblGrid>
                <a:gridCol w="2568285"/>
                <a:gridCol w="2568285"/>
                <a:gridCol w="2568285"/>
              </a:tblGrid>
              <a:tr h="234026">
                <a:tc>
                  <a:txBody>
                    <a:bodyPr/>
                    <a:lstStyle/>
                    <a:p>
                      <a:r>
                        <a:rPr lang="en-CA" dirty="0" smtClean="0"/>
                        <a:t>Water Treatment Plant</a:t>
                      </a:r>
                      <a:endParaRPr lang="en-CA" dirty="0"/>
                    </a:p>
                  </a:txBody>
                  <a:tcPr/>
                </a:tc>
                <a:tc>
                  <a:txBody>
                    <a:bodyPr/>
                    <a:lstStyle/>
                    <a:p>
                      <a:r>
                        <a:rPr lang="en-CA" dirty="0" smtClean="0"/>
                        <a:t>Source</a:t>
                      </a:r>
                      <a:endParaRPr lang="en-CA" dirty="0"/>
                    </a:p>
                  </a:txBody>
                  <a:tcPr/>
                </a:tc>
                <a:tc>
                  <a:txBody>
                    <a:bodyPr/>
                    <a:lstStyle/>
                    <a:p>
                      <a:r>
                        <a:rPr lang="en-CA" dirty="0" smtClean="0"/>
                        <a:t>Concerns</a:t>
                      </a:r>
                      <a:endParaRPr lang="en-CA" dirty="0"/>
                    </a:p>
                  </a:txBody>
                  <a:tcPr/>
                </a:tc>
              </a:tr>
              <a:tr h="760584">
                <a:tc>
                  <a:txBody>
                    <a:bodyPr/>
                    <a:lstStyle/>
                    <a:p>
                      <a:r>
                        <a:rPr lang="en-CA" sz="1200" dirty="0" smtClean="0"/>
                        <a:t>Athabasca Water Treatment Plant</a:t>
                      </a:r>
                      <a:endParaRPr lang="en-CA" sz="1200" dirty="0"/>
                    </a:p>
                  </a:txBody>
                  <a:tcPr/>
                </a:tc>
                <a:tc>
                  <a:txBody>
                    <a:bodyPr/>
                    <a:lstStyle/>
                    <a:p>
                      <a:r>
                        <a:rPr lang="en-CA" sz="1200" dirty="0" smtClean="0"/>
                        <a:t>Athabasca River at Athabasca</a:t>
                      </a:r>
                      <a:r>
                        <a:rPr lang="en-CA" sz="1200" baseline="0" dirty="0" smtClean="0"/>
                        <a:t> </a:t>
                      </a:r>
                      <a:endParaRPr lang="en-CA" sz="1200" dirty="0"/>
                    </a:p>
                  </a:txBody>
                  <a:tcPr/>
                </a:tc>
                <a:tc>
                  <a:txBody>
                    <a:bodyPr/>
                    <a:lstStyle/>
                    <a:p>
                      <a:r>
                        <a:rPr lang="en-CA" sz="1200" dirty="0" smtClean="0"/>
                        <a:t>Highly variable</a:t>
                      </a:r>
                      <a:r>
                        <a:rPr lang="en-CA" sz="1200" baseline="0" dirty="0" smtClean="0"/>
                        <a:t> flows and potential for upstream contamination and flooding.</a:t>
                      </a:r>
                      <a:endParaRPr lang="en-CA" sz="1200" dirty="0"/>
                    </a:p>
                  </a:txBody>
                  <a:tcPr/>
                </a:tc>
              </a:tr>
              <a:tr h="409545">
                <a:tc>
                  <a:txBody>
                    <a:bodyPr/>
                    <a:lstStyle/>
                    <a:p>
                      <a:r>
                        <a:rPr lang="en-CA" sz="1200" dirty="0" err="1" smtClean="0"/>
                        <a:t>Colinton</a:t>
                      </a:r>
                      <a:r>
                        <a:rPr lang="en-CA" sz="1200" dirty="0" smtClean="0"/>
                        <a:t> Water Treatment Plant</a:t>
                      </a:r>
                      <a:endParaRPr lang="en-CA" sz="1200" dirty="0"/>
                    </a:p>
                  </a:txBody>
                  <a:tcPr/>
                </a:tc>
                <a:tc>
                  <a:txBody>
                    <a:bodyPr/>
                    <a:lstStyle/>
                    <a:p>
                      <a:r>
                        <a:rPr lang="en-CA" sz="1200" baseline="0" dirty="0" smtClean="0"/>
                        <a:t>Water Well - Ground Water</a:t>
                      </a:r>
                      <a:endParaRPr lang="en-CA" sz="1200" dirty="0"/>
                    </a:p>
                  </a:txBody>
                  <a:tcPr/>
                </a:tc>
                <a:tc>
                  <a:txBody>
                    <a:bodyPr/>
                    <a:lstStyle/>
                    <a:p>
                      <a:r>
                        <a:rPr lang="en-CA" sz="1200" dirty="0" smtClean="0"/>
                        <a:t>Iron and</a:t>
                      </a:r>
                      <a:r>
                        <a:rPr lang="en-CA" sz="1200" baseline="0" dirty="0" smtClean="0"/>
                        <a:t> the related operational difficulties.</a:t>
                      </a:r>
                      <a:endParaRPr lang="en-CA" sz="1200" dirty="0"/>
                    </a:p>
                  </a:txBody>
                  <a:tcPr/>
                </a:tc>
              </a:tr>
              <a:tr h="409545">
                <a:tc>
                  <a:txBody>
                    <a:bodyPr/>
                    <a:lstStyle/>
                    <a:p>
                      <a:r>
                        <a:rPr lang="en-CA" sz="1200" dirty="0" smtClean="0"/>
                        <a:t>Boyle Water</a:t>
                      </a:r>
                      <a:r>
                        <a:rPr lang="en-CA" sz="1200" baseline="0" dirty="0" smtClean="0"/>
                        <a:t> Treatment Plant</a:t>
                      </a:r>
                      <a:endParaRPr lang="en-CA" sz="1200" dirty="0"/>
                    </a:p>
                  </a:txBody>
                  <a:tcPr/>
                </a:tc>
                <a:tc>
                  <a:txBody>
                    <a:bodyPr/>
                    <a:lstStyle/>
                    <a:p>
                      <a:r>
                        <a:rPr lang="en-CA" sz="1200" dirty="0" smtClean="0"/>
                        <a:t>Skeleton Lake</a:t>
                      </a:r>
                      <a:endParaRPr lang="en-CA" sz="1200" dirty="0"/>
                    </a:p>
                  </a:txBody>
                  <a:tcPr/>
                </a:tc>
                <a:tc>
                  <a:txBody>
                    <a:bodyPr/>
                    <a:lstStyle/>
                    <a:p>
                      <a:r>
                        <a:rPr lang="en-CA" sz="1200" baseline="0" dirty="0" smtClean="0"/>
                        <a:t>Skeleton Lake’s Water Level was declining.  Limited water supply.  Alberta Environment imposed restrictions.</a:t>
                      </a:r>
                      <a:endParaRPr lang="en-CA" sz="1200" dirty="0"/>
                    </a:p>
                  </a:txBody>
                  <a:tcPr/>
                </a:tc>
              </a:tr>
              <a:tr h="585065">
                <a:tc>
                  <a:txBody>
                    <a:bodyPr/>
                    <a:lstStyle/>
                    <a:p>
                      <a:r>
                        <a:rPr lang="en-CA" sz="1200" dirty="0" smtClean="0"/>
                        <a:t>Grassland Water Treatment</a:t>
                      </a:r>
                      <a:r>
                        <a:rPr lang="en-CA" sz="1200" baseline="0" dirty="0" smtClean="0"/>
                        <a:t> Plant</a:t>
                      </a:r>
                      <a:endParaRPr lang="en-CA" sz="1200" dirty="0"/>
                    </a:p>
                  </a:txBody>
                  <a:tcPr/>
                </a:tc>
                <a:tc>
                  <a:txBody>
                    <a:bodyPr/>
                    <a:lstStyle/>
                    <a:p>
                      <a:r>
                        <a:rPr lang="en-CA" sz="1200" dirty="0" smtClean="0"/>
                        <a:t>Road</a:t>
                      </a:r>
                      <a:r>
                        <a:rPr lang="en-CA" sz="1200" baseline="0" dirty="0" smtClean="0"/>
                        <a:t> Ditch - Seasonal Run Off</a:t>
                      </a:r>
                      <a:endParaRPr lang="en-CA" sz="1200" dirty="0"/>
                    </a:p>
                  </a:txBody>
                  <a:tcPr/>
                </a:tc>
                <a:tc>
                  <a:txBody>
                    <a:bodyPr/>
                    <a:lstStyle/>
                    <a:p>
                      <a:r>
                        <a:rPr lang="en-CA" sz="1200" dirty="0" smtClean="0"/>
                        <a:t>Limited supply and potential for contamination.  Some</a:t>
                      </a:r>
                      <a:r>
                        <a:rPr lang="en-CA" sz="1200" baseline="0" dirty="0" smtClean="0"/>
                        <a:t> dissolved organics and disinfection by-product concerns.</a:t>
                      </a:r>
                      <a:endParaRPr lang="en-CA" sz="1200" dirty="0"/>
                    </a:p>
                  </a:txBody>
                  <a:tcPr/>
                </a:tc>
              </a:tr>
              <a:tr h="409545">
                <a:tc>
                  <a:txBody>
                    <a:bodyPr/>
                    <a:lstStyle/>
                    <a:p>
                      <a:r>
                        <a:rPr lang="en-CA" sz="1200" dirty="0" smtClean="0"/>
                        <a:t>Wandering River Water Treatment Plant</a:t>
                      </a:r>
                      <a:endParaRPr lang="en-CA" sz="1200" dirty="0"/>
                    </a:p>
                  </a:txBody>
                  <a:tcPr/>
                </a:tc>
                <a:tc>
                  <a:txBody>
                    <a:bodyPr/>
                    <a:lstStyle/>
                    <a:p>
                      <a:r>
                        <a:rPr lang="en-CA" sz="1200" dirty="0" smtClean="0"/>
                        <a:t>Wandering River – Only seasonal intake</a:t>
                      </a:r>
                      <a:r>
                        <a:rPr lang="en-CA" sz="1200" baseline="0" dirty="0" smtClean="0"/>
                        <a:t>.  Raw water holding pond insufficient to supply winter demand to community.</a:t>
                      </a:r>
                      <a:endParaRPr lang="en-CA" sz="1200" dirty="0"/>
                    </a:p>
                  </a:txBody>
                  <a:tcPr/>
                </a:tc>
                <a:tc>
                  <a:txBody>
                    <a:bodyPr/>
                    <a:lstStyle/>
                    <a:p>
                      <a:r>
                        <a:rPr lang="en-CA" sz="1200" dirty="0" smtClean="0"/>
                        <a:t>Limited supply and significant dissolved</a:t>
                      </a:r>
                      <a:r>
                        <a:rPr lang="en-CA" sz="1200" baseline="0" dirty="0" smtClean="0"/>
                        <a:t> organics, disinfection by-product concerns and iron and manganese.</a:t>
                      </a:r>
                      <a:endParaRPr lang="en-CA" sz="1200" dirty="0"/>
                    </a:p>
                  </a:txBody>
                  <a:tcPr/>
                </a:tc>
              </a:tr>
            </a:tbl>
          </a:graphicData>
        </a:graphic>
      </p:graphicFrame>
      <p:sp>
        <p:nvSpPr>
          <p:cNvPr id="9" name="Rounded Rectangle 8"/>
          <p:cNvSpPr/>
          <p:nvPr/>
        </p:nvSpPr>
        <p:spPr>
          <a:xfrm>
            <a:off x="1043608" y="620688"/>
            <a:ext cx="756084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Many of the decentralized water treatment plants in the region had limited and/or less than ideal source water.</a:t>
            </a:r>
          </a:p>
          <a:p>
            <a:pPr algn="ctr"/>
            <a:r>
              <a:rPr lang="en-CA" dirty="0" smtClean="0"/>
              <a:t>“Raw Water Supply Challenges”</a:t>
            </a:r>
            <a:endParaRPr lang="en-CA"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1739</TotalTime>
  <Words>2453</Words>
  <Application>Microsoft Office PowerPoint</Application>
  <PresentationFormat>On-screen Show (4:3)</PresentationFormat>
  <Paragraphs>396</Paragraphs>
  <Slides>64</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1" baseType="lpstr">
      <vt:lpstr>Antique Olive</vt:lpstr>
      <vt:lpstr>Arial</vt:lpstr>
      <vt:lpstr>Calibri</vt:lpstr>
      <vt:lpstr>Marlett</vt:lpstr>
      <vt:lpstr>Times New Roman</vt:lpstr>
      <vt:lpstr>Office Theme</vt:lpstr>
      <vt:lpstr>PDF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Timeline</vt:lpstr>
      <vt:lpstr>PowerPoint Presentation</vt:lpstr>
      <vt:lpstr>PowerPoint Presentation</vt:lpstr>
      <vt:lpstr>Colinton Reservoir Facts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Microfiltration  &lt;2µm</vt:lpstr>
      <vt:lpstr>Direct Integrity Test: Pressure Hold</vt:lpstr>
      <vt:lpstr>Filtration Mode</vt:lpstr>
      <vt:lpstr>PowerPoint Presentation</vt:lpstr>
      <vt:lpstr>Water Filtration using the  Microza Modules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jamie</dc:creator>
  <cp:lastModifiedBy>Maple Room</cp:lastModifiedBy>
  <cp:revision>317</cp:revision>
  <dcterms:created xsi:type="dcterms:W3CDTF">2014-10-20T17:27:42Z</dcterms:created>
  <dcterms:modified xsi:type="dcterms:W3CDTF">2014-11-28T01:06:20Z</dcterms:modified>
</cp:coreProperties>
</file>